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</p:sldIdLst>
  <p:sldSz cx="18288000" cy="10287000"/>
  <p:notesSz cx="6858000" cy="9144000"/>
  <p:embeddedFontLst>
    <p:embeddedFont>
      <p:font typeface="Yeseva One" charset="1" panose="00000500000000000000"/>
      <p:regular r:id="rId10"/>
    </p:embeddedFont>
    <p:embeddedFont>
      <p:font typeface="Open Sans" charset="1" panose="020B0606030504020204"/>
      <p:regular r:id="rId1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jpeg" Type="http://schemas.openxmlformats.org/officeDocument/2006/relationships/image"/><Relationship Id="rId4" Target="../media/image3.jpeg" Type="http://schemas.openxmlformats.org/officeDocument/2006/relationships/image"/><Relationship Id="rId5" Target="../media/image4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svg" Type="http://schemas.openxmlformats.org/officeDocument/2006/relationships/image"/><Relationship Id="rId11" Target="../media/image12.png" Type="http://schemas.openxmlformats.org/officeDocument/2006/relationships/image"/><Relationship Id="rId12" Target="../media/image13.png" Type="http://schemas.openxmlformats.org/officeDocument/2006/relationships/image"/><Relationship Id="rId13" Target="../media/image14.png" Type="http://schemas.openxmlformats.org/officeDocument/2006/relationships/image"/><Relationship Id="rId2" Target="../media/image3.jpe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Relationship Id="rId5" Target="../media/image4.png" Type="http://schemas.openxmlformats.org/officeDocument/2006/relationships/image"/><Relationship Id="rId6" Target="../media/image7.pn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Relationship Id="rId9" Target="../media/image10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svg" Type="http://schemas.openxmlformats.org/officeDocument/2006/relationships/image"/><Relationship Id="rId11" Target="../media/image12.png" Type="http://schemas.openxmlformats.org/officeDocument/2006/relationships/image"/><Relationship Id="rId12" Target="../media/image15.png" Type="http://schemas.openxmlformats.org/officeDocument/2006/relationships/image"/><Relationship Id="rId13" Target="../media/image16.png" Type="http://schemas.openxmlformats.org/officeDocument/2006/relationships/image"/><Relationship Id="rId14" Target="../media/image17.png" Type="http://schemas.openxmlformats.org/officeDocument/2006/relationships/image"/><Relationship Id="rId15" Target="../media/image18.png" Type="http://schemas.openxmlformats.org/officeDocument/2006/relationships/image"/><Relationship Id="rId2" Target="../media/image3.jpeg" Type="http://schemas.openxmlformats.org/officeDocument/2006/relationships/image"/><Relationship Id="rId3" Target="../media/image4.png" Type="http://schemas.openxmlformats.org/officeDocument/2006/relationships/image"/><Relationship Id="rId4" Target="../media/image7.png" Type="http://schemas.openxmlformats.org/officeDocument/2006/relationships/image"/><Relationship Id="rId5" Target="../media/image5.png" Type="http://schemas.openxmlformats.org/officeDocument/2006/relationships/image"/><Relationship Id="rId6" Target="../media/image6.sv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Relationship Id="rId9" Target="../media/image10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svg" Type="http://schemas.openxmlformats.org/officeDocument/2006/relationships/image"/><Relationship Id="rId11" Target="../media/image12.png" Type="http://schemas.openxmlformats.org/officeDocument/2006/relationships/image"/><Relationship Id="rId12" Target="../media/image19.png" Type="http://schemas.openxmlformats.org/officeDocument/2006/relationships/image"/><Relationship Id="rId13" Target="../media/image20.png" Type="http://schemas.openxmlformats.org/officeDocument/2006/relationships/image"/><Relationship Id="rId14" Target="../media/image21.png" Type="http://schemas.openxmlformats.org/officeDocument/2006/relationships/image"/><Relationship Id="rId15" Target="../media/image22.png" Type="http://schemas.openxmlformats.org/officeDocument/2006/relationships/image"/><Relationship Id="rId2" Target="../media/image3.jpeg" Type="http://schemas.openxmlformats.org/officeDocument/2006/relationships/image"/><Relationship Id="rId3" Target="../media/image4.png" Type="http://schemas.openxmlformats.org/officeDocument/2006/relationships/image"/><Relationship Id="rId4" Target="../media/image7.png" Type="http://schemas.openxmlformats.org/officeDocument/2006/relationships/image"/><Relationship Id="rId5" Target="../media/image5.png" Type="http://schemas.openxmlformats.org/officeDocument/2006/relationships/image"/><Relationship Id="rId6" Target="../media/image6.sv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Relationship Id="rId9" Target="../media/image10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BEC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6242959" y="0"/>
            <a:ext cx="12352120" cy="10287000"/>
          </a:xfrm>
          <a:custGeom>
            <a:avLst/>
            <a:gdLst/>
            <a:ahLst/>
            <a:cxnLst/>
            <a:rect r="r" b="b" t="t" l="l"/>
            <a:pathLst>
              <a:path h="10287000" w="12352120">
                <a:moveTo>
                  <a:pt x="12352120" y="0"/>
                </a:moveTo>
                <a:lnTo>
                  <a:pt x="0" y="0"/>
                </a:lnTo>
                <a:lnTo>
                  <a:pt x="0" y="10287000"/>
                </a:lnTo>
                <a:lnTo>
                  <a:pt x="12352120" y="10287000"/>
                </a:lnTo>
                <a:lnTo>
                  <a:pt x="12352120" y="0"/>
                </a:lnTo>
                <a:close/>
              </a:path>
            </a:pathLst>
          </a:custGeom>
          <a:blipFill>
            <a:blip r:embed="rId2"/>
            <a:stretch>
              <a:fillRect l="-12500" t="0" r="-1250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444141">
            <a:off x="-650462" y="-993308"/>
            <a:ext cx="11129954" cy="11756834"/>
            <a:chOff x="0" y="0"/>
            <a:chExt cx="14839939" cy="15675779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3"/>
            <a:srcRect l="19524" t="4858" r="20354" b="0"/>
            <a:stretch>
              <a:fillRect/>
            </a:stretch>
          </p:blipFill>
          <p:spPr>
            <a:xfrm flipH="false" flipV="false">
              <a:off x="0" y="0"/>
              <a:ext cx="14839939" cy="15675779"/>
            </a:xfrm>
            <a:prstGeom prst="rect">
              <a:avLst/>
            </a:prstGeom>
          </p:spPr>
        </p:pic>
      </p:grpSp>
      <p:sp>
        <p:nvSpPr>
          <p:cNvPr name="Freeform 5" id="5"/>
          <p:cNvSpPr/>
          <p:nvPr/>
        </p:nvSpPr>
        <p:spPr>
          <a:xfrm flipH="false" flipV="false" rot="-4960290">
            <a:off x="-5147604" y="-4788594"/>
            <a:ext cx="20124238" cy="12125916"/>
          </a:xfrm>
          <a:custGeom>
            <a:avLst/>
            <a:gdLst/>
            <a:ahLst/>
            <a:cxnLst/>
            <a:rect r="r" b="b" t="t" l="l"/>
            <a:pathLst>
              <a:path h="12125916" w="20124238">
                <a:moveTo>
                  <a:pt x="0" y="0"/>
                </a:moveTo>
                <a:lnTo>
                  <a:pt x="20124238" y="0"/>
                </a:lnTo>
                <a:lnTo>
                  <a:pt x="20124238" y="12125915"/>
                </a:lnTo>
                <a:lnTo>
                  <a:pt x="0" y="121259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8000"/>
            </a:blip>
            <a:stretch>
              <a:fillRect l="-13894" t="-40372" r="-21523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318956" y="-136540"/>
            <a:ext cx="5512595" cy="5217819"/>
          </a:xfrm>
          <a:custGeom>
            <a:avLst/>
            <a:gdLst/>
            <a:ahLst/>
            <a:cxnLst/>
            <a:rect r="r" b="b" t="t" l="l"/>
            <a:pathLst>
              <a:path h="5217819" w="5512595">
                <a:moveTo>
                  <a:pt x="0" y="0"/>
                </a:moveTo>
                <a:lnTo>
                  <a:pt x="5512596" y="0"/>
                </a:lnTo>
                <a:lnTo>
                  <a:pt x="5512596" y="5217819"/>
                </a:lnTo>
                <a:lnTo>
                  <a:pt x="0" y="521781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6625" t="-30575" r="-28361" b="-33167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343211" y="4742235"/>
            <a:ext cx="5142607" cy="11294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144"/>
              </a:lnSpc>
            </a:pPr>
            <a:r>
              <a:rPr lang="en-US" sz="6531">
                <a:solidFill>
                  <a:srgbClr val="000000"/>
                </a:solidFill>
                <a:latin typeface="Yeseva One"/>
                <a:ea typeface="Yeseva One"/>
                <a:cs typeface="Yeseva One"/>
                <a:sym typeface="Yeseva One"/>
              </a:rPr>
              <a:t>DASHBOARD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380665" y="5586689"/>
            <a:ext cx="7067699" cy="8793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84"/>
              </a:lnSpc>
            </a:pPr>
            <a:r>
              <a:rPr lang="en-US" sz="5131">
                <a:solidFill>
                  <a:srgbClr val="000000"/>
                </a:solidFill>
                <a:latin typeface="Yeseva One"/>
                <a:ea typeface="Yeseva One"/>
                <a:cs typeface="Yeseva One"/>
                <a:sym typeface="Yeseva One"/>
              </a:rPr>
              <a:t>Gestión de inventario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C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-9198443" y="6188813"/>
            <a:ext cx="18588843" cy="4966004"/>
          </a:xfrm>
          <a:custGeom>
            <a:avLst/>
            <a:gdLst/>
            <a:ahLst/>
            <a:cxnLst/>
            <a:rect r="r" b="b" t="t" l="l"/>
            <a:pathLst>
              <a:path h="4966004" w="18588843">
                <a:moveTo>
                  <a:pt x="0" y="0"/>
                </a:moveTo>
                <a:lnTo>
                  <a:pt x="18588843" y="0"/>
                </a:lnTo>
                <a:lnTo>
                  <a:pt x="18588843" y="4966004"/>
                </a:lnTo>
                <a:lnTo>
                  <a:pt x="0" y="49660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7242" r="0" b="-6655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300843" y="-2379553"/>
            <a:ext cx="18588843" cy="3696439"/>
          </a:xfrm>
          <a:custGeom>
            <a:avLst/>
            <a:gdLst/>
            <a:ahLst/>
            <a:cxnLst/>
            <a:rect r="r" b="b" t="t" l="l"/>
            <a:pathLst>
              <a:path h="3696439" w="18588843">
                <a:moveTo>
                  <a:pt x="0" y="0"/>
                </a:moveTo>
                <a:lnTo>
                  <a:pt x="18588843" y="0"/>
                </a:lnTo>
                <a:lnTo>
                  <a:pt x="18588843" y="3696439"/>
                </a:lnTo>
                <a:lnTo>
                  <a:pt x="0" y="369643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0337" r="0" b="-123762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400000">
            <a:off x="1968787" y="4374458"/>
            <a:ext cx="403803" cy="603699"/>
          </a:xfrm>
          <a:custGeom>
            <a:avLst/>
            <a:gdLst/>
            <a:ahLst/>
            <a:cxnLst/>
            <a:rect r="r" b="b" t="t" l="l"/>
            <a:pathLst>
              <a:path h="603699" w="403803">
                <a:moveTo>
                  <a:pt x="0" y="0"/>
                </a:moveTo>
                <a:lnTo>
                  <a:pt x="403803" y="0"/>
                </a:lnTo>
                <a:lnTo>
                  <a:pt x="403803" y="603698"/>
                </a:lnTo>
                <a:lnTo>
                  <a:pt x="0" y="6036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4913" y="86429"/>
            <a:ext cx="1284197" cy="1230457"/>
          </a:xfrm>
          <a:custGeom>
            <a:avLst/>
            <a:gdLst/>
            <a:ahLst/>
            <a:cxnLst/>
            <a:rect r="r" b="b" t="t" l="l"/>
            <a:pathLst>
              <a:path h="1230457" w="1284197">
                <a:moveTo>
                  <a:pt x="0" y="0"/>
                </a:moveTo>
                <a:lnTo>
                  <a:pt x="1284197" y="0"/>
                </a:lnTo>
                <a:lnTo>
                  <a:pt x="1284197" y="1230457"/>
                </a:lnTo>
                <a:lnTo>
                  <a:pt x="0" y="123045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30992" t="-35018" r="-30658" b="-33693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912657" y="222560"/>
            <a:ext cx="3375343" cy="814395"/>
          </a:xfrm>
          <a:custGeom>
            <a:avLst/>
            <a:gdLst/>
            <a:ahLst/>
            <a:cxnLst/>
            <a:rect r="r" b="b" t="t" l="l"/>
            <a:pathLst>
              <a:path h="814395" w="3375343">
                <a:moveTo>
                  <a:pt x="0" y="0"/>
                </a:moveTo>
                <a:lnTo>
                  <a:pt x="3375343" y="0"/>
                </a:lnTo>
                <a:lnTo>
                  <a:pt x="3375343" y="814395"/>
                </a:lnTo>
                <a:lnTo>
                  <a:pt x="0" y="81439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15926" r="0" b="-11002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975941" y="214305"/>
            <a:ext cx="2708116" cy="814395"/>
          </a:xfrm>
          <a:custGeom>
            <a:avLst/>
            <a:gdLst/>
            <a:ahLst/>
            <a:cxnLst/>
            <a:rect r="r" b="b" t="t" l="l"/>
            <a:pathLst>
              <a:path h="814395" w="2708116">
                <a:moveTo>
                  <a:pt x="0" y="0"/>
                </a:moveTo>
                <a:lnTo>
                  <a:pt x="2708116" y="0"/>
                </a:lnTo>
                <a:lnTo>
                  <a:pt x="2708116" y="814395"/>
                </a:lnTo>
                <a:lnTo>
                  <a:pt x="0" y="81439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079" t="-4035" r="-1079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039225" y="214305"/>
            <a:ext cx="2708116" cy="814395"/>
          </a:xfrm>
          <a:custGeom>
            <a:avLst/>
            <a:gdLst/>
            <a:ahLst/>
            <a:cxnLst/>
            <a:rect r="r" b="b" t="t" l="l"/>
            <a:pathLst>
              <a:path h="814395" w="2708116">
                <a:moveTo>
                  <a:pt x="0" y="0"/>
                </a:moveTo>
                <a:lnTo>
                  <a:pt x="2708116" y="0"/>
                </a:lnTo>
                <a:lnTo>
                  <a:pt x="2708116" y="814395"/>
                </a:lnTo>
                <a:lnTo>
                  <a:pt x="0" y="81439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079" t="-4035" r="-1079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6102509" y="222560"/>
            <a:ext cx="2708116" cy="814395"/>
          </a:xfrm>
          <a:custGeom>
            <a:avLst/>
            <a:gdLst/>
            <a:ahLst/>
            <a:cxnLst/>
            <a:rect r="r" b="b" t="t" l="l"/>
            <a:pathLst>
              <a:path h="814395" w="2708116">
                <a:moveTo>
                  <a:pt x="0" y="0"/>
                </a:moveTo>
                <a:lnTo>
                  <a:pt x="2708116" y="0"/>
                </a:lnTo>
                <a:lnTo>
                  <a:pt x="2708116" y="814395"/>
                </a:lnTo>
                <a:lnTo>
                  <a:pt x="0" y="81439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079" t="-4035" r="-1079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75099" y="1957357"/>
            <a:ext cx="2431943" cy="536824"/>
            <a:chOff x="0" y="0"/>
            <a:chExt cx="397925" cy="8783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397925" cy="87838"/>
            </a:xfrm>
            <a:custGeom>
              <a:avLst/>
              <a:gdLst/>
              <a:ahLst/>
              <a:cxnLst/>
              <a:rect r="r" b="b" t="t" l="l"/>
              <a:pathLst>
                <a:path h="87838" w="397925">
                  <a:moveTo>
                    <a:pt x="0" y="0"/>
                  </a:moveTo>
                  <a:lnTo>
                    <a:pt x="397925" y="0"/>
                  </a:lnTo>
                  <a:lnTo>
                    <a:pt x="397925" y="87838"/>
                  </a:lnTo>
                  <a:lnTo>
                    <a:pt x="0" y="87838"/>
                  </a:lnTo>
                  <a:close/>
                </a:path>
              </a:pathLst>
            </a:custGeom>
            <a:solidFill>
              <a:srgbClr val="FAFCFC"/>
            </a:solidFill>
            <a:ln w="38100" cap="sq">
              <a:solidFill>
                <a:srgbClr val="506E9A"/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397925" cy="1259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5400000">
            <a:off x="1913532" y="1935321"/>
            <a:ext cx="403803" cy="603699"/>
          </a:xfrm>
          <a:custGeom>
            <a:avLst/>
            <a:gdLst/>
            <a:ahLst/>
            <a:cxnLst/>
            <a:rect r="r" b="b" t="t" l="l"/>
            <a:pathLst>
              <a:path h="603699" w="403803">
                <a:moveTo>
                  <a:pt x="0" y="0"/>
                </a:moveTo>
                <a:lnTo>
                  <a:pt x="403803" y="0"/>
                </a:lnTo>
                <a:lnTo>
                  <a:pt x="403803" y="603699"/>
                </a:lnTo>
                <a:lnTo>
                  <a:pt x="0" y="60369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109165" y="8878217"/>
            <a:ext cx="2431943" cy="1093829"/>
            <a:chOff x="0" y="0"/>
            <a:chExt cx="397925" cy="178977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397925" cy="178977"/>
            </a:xfrm>
            <a:custGeom>
              <a:avLst/>
              <a:gdLst/>
              <a:ahLst/>
              <a:cxnLst/>
              <a:rect r="r" b="b" t="t" l="l"/>
              <a:pathLst>
                <a:path h="178977" w="397925">
                  <a:moveTo>
                    <a:pt x="0" y="0"/>
                  </a:moveTo>
                  <a:lnTo>
                    <a:pt x="397925" y="0"/>
                  </a:lnTo>
                  <a:lnTo>
                    <a:pt x="397925" y="178977"/>
                  </a:lnTo>
                  <a:lnTo>
                    <a:pt x="0" y="178977"/>
                  </a:lnTo>
                  <a:close/>
                </a:path>
              </a:pathLst>
            </a:custGeom>
            <a:solidFill>
              <a:srgbClr val="FAFCFC"/>
            </a:solidFill>
            <a:ln w="38100" cap="sq">
              <a:solidFill>
                <a:srgbClr val="506E9A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397925" cy="217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76950" y="3205287"/>
            <a:ext cx="2431943" cy="536824"/>
            <a:chOff x="0" y="0"/>
            <a:chExt cx="397925" cy="87838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397925" cy="87838"/>
            </a:xfrm>
            <a:custGeom>
              <a:avLst/>
              <a:gdLst/>
              <a:ahLst/>
              <a:cxnLst/>
              <a:rect r="r" b="b" t="t" l="l"/>
              <a:pathLst>
                <a:path h="87838" w="397925">
                  <a:moveTo>
                    <a:pt x="0" y="0"/>
                  </a:moveTo>
                  <a:lnTo>
                    <a:pt x="397925" y="0"/>
                  </a:lnTo>
                  <a:lnTo>
                    <a:pt x="397925" y="87838"/>
                  </a:lnTo>
                  <a:lnTo>
                    <a:pt x="0" y="87838"/>
                  </a:lnTo>
                  <a:close/>
                </a:path>
              </a:pathLst>
            </a:custGeom>
            <a:solidFill>
              <a:srgbClr val="FAFCFC"/>
            </a:solidFill>
            <a:ln w="38100" cap="sq">
              <a:solidFill>
                <a:srgbClr val="506E9A"/>
              </a:solidFill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397925" cy="1259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138849" y="3184121"/>
            <a:ext cx="2066529" cy="5052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73"/>
              </a:lnSpc>
            </a:pPr>
            <a:r>
              <a:rPr lang="en-US" sz="298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Todas</a:t>
            </a:r>
          </a:p>
        </p:txBody>
      </p:sp>
      <p:sp>
        <p:nvSpPr>
          <p:cNvPr name="Freeform 21" id="21"/>
          <p:cNvSpPr/>
          <p:nvPr/>
        </p:nvSpPr>
        <p:spPr>
          <a:xfrm flipH="false" flipV="false" rot="5400000">
            <a:off x="1913532" y="3157693"/>
            <a:ext cx="403803" cy="603699"/>
          </a:xfrm>
          <a:custGeom>
            <a:avLst/>
            <a:gdLst/>
            <a:ahLst/>
            <a:cxnLst/>
            <a:rect r="r" b="b" t="t" l="l"/>
            <a:pathLst>
              <a:path h="603699" w="403803">
                <a:moveTo>
                  <a:pt x="0" y="0"/>
                </a:moveTo>
                <a:lnTo>
                  <a:pt x="403803" y="0"/>
                </a:lnTo>
                <a:lnTo>
                  <a:pt x="403803" y="603699"/>
                </a:lnTo>
                <a:lnTo>
                  <a:pt x="0" y="60369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2" id="22"/>
          <p:cNvGrpSpPr/>
          <p:nvPr/>
        </p:nvGrpSpPr>
        <p:grpSpPr>
          <a:xfrm rot="0">
            <a:off x="109165" y="7696421"/>
            <a:ext cx="2431943" cy="1070247"/>
            <a:chOff x="0" y="0"/>
            <a:chExt cx="397925" cy="175119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397925" cy="175119"/>
            </a:xfrm>
            <a:custGeom>
              <a:avLst/>
              <a:gdLst/>
              <a:ahLst/>
              <a:cxnLst/>
              <a:rect r="r" b="b" t="t" l="l"/>
              <a:pathLst>
                <a:path h="175119" w="397925">
                  <a:moveTo>
                    <a:pt x="0" y="0"/>
                  </a:moveTo>
                  <a:lnTo>
                    <a:pt x="397925" y="0"/>
                  </a:lnTo>
                  <a:lnTo>
                    <a:pt x="397925" y="175119"/>
                  </a:lnTo>
                  <a:lnTo>
                    <a:pt x="0" y="175119"/>
                  </a:lnTo>
                  <a:close/>
                </a:path>
              </a:pathLst>
            </a:custGeom>
            <a:solidFill>
              <a:srgbClr val="FAFCFC"/>
            </a:solidFill>
            <a:ln w="38100" cap="sq">
              <a:solidFill>
                <a:srgbClr val="506E9A"/>
              </a:solidFill>
              <a:prstDash val="solid"/>
              <a:miter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0" y="-38100"/>
              <a:ext cx="397925" cy="2132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2842246" y="6397651"/>
            <a:ext cx="15279784" cy="3787747"/>
            <a:chOff x="0" y="0"/>
            <a:chExt cx="3208055" cy="795254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3208055" cy="795254"/>
            </a:xfrm>
            <a:custGeom>
              <a:avLst/>
              <a:gdLst/>
              <a:ahLst/>
              <a:cxnLst/>
              <a:rect r="r" b="b" t="t" l="l"/>
              <a:pathLst>
                <a:path h="795254" w="3208055">
                  <a:moveTo>
                    <a:pt x="0" y="0"/>
                  </a:moveTo>
                  <a:lnTo>
                    <a:pt x="3208055" y="0"/>
                  </a:lnTo>
                  <a:lnTo>
                    <a:pt x="3208055" y="795254"/>
                  </a:lnTo>
                  <a:lnTo>
                    <a:pt x="0" y="795254"/>
                  </a:lnTo>
                  <a:close/>
                </a:path>
              </a:pathLst>
            </a:custGeom>
            <a:solidFill>
              <a:srgbClr val="654258">
                <a:alpha val="10980"/>
              </a:srgbClr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47625"/>
              <a:ext cx="3208055" cy="8428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9"/>
                </a:lnSpc>
              </a:pPr>
            </a:p>
          </p:txBody>
        </p:sp>
      </p:grpSp>
      <p:sp>
        <p:nvSpPr>
          <p:cNvPr name="Freeform 28" id="28"/>
          <p:cNvSpPr/>
          <p:nvPr/>
        </p:nvSpPr>
        <p:spPr>
          <a:xfrm flipH="false" flipV="false" rot="0">
            <a:off x="10852557" y="6897960"/>
            <a:ext cx="354240" cy="354240"/>
          </a:xfrm>
          <a:custGeom>
            <a:avLst/>
            <a:gdLst/>
            <a:ahLst/>
            <a:cxnLst/>
            <a:rect r="r" b="b" t="t" l="l"/>
            <a:pathLst>
              <a:path h="354240" w="354240">
                <a:moveTo>
                  <a:pt x="0" y="0"/>
                </a:moveTo>
                <a:lnTo>
                  <a:pt x="354240" y="0"/>
                </a:lnTo>
                <a:lnTo>
                  <a:pt x="354240" y="354240"/>
                </a:lnTo>
                <a:lnTo>
                  <a:pt x="0" y="35424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10852557" y="6897960"/>
            <a:ext cx="354240" cy="354240"/>
          </a:xfrm>
          <a:custGeom>
            <a:avLst/>
            <a:gdLst/>
            <a:ahLst/>
            <a:cxnLst/>
            <a:rect r="r" b="b" t="t" l="l"/>
            <a:pathLst>
              <a:path h="354240" w="354240">
                <a:moveTo>
                  <a:pt x="0" y="0"/>
                </a:moveTo>
                <a:lnTo>
                  <a:pt x="354240" y="0"/>
                </a:lnTo>
                <a:lnTo>
                  <a:pt x="354240" y="354240"/>
                </a:lnTo>
                <a:lnTo>
                  <a:pt x="0" y="35424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0" id="30"/>
          <p:cNvSpPr txBox="true"/>
          <p:nvPr/>
        </p:nvSpPr>
        <p:spPr>
          <a:xfrm rot="0">
            <a:off x="235054" y="7688384"/>
            <a:ext cx="2066529" cy="10291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73"/>
              </a:lnSpc>
            </a:pPr>
            <a:r>
              <a:rPr lang="en-US" sz="298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Licores</a:t>
            </a:r>
          </a:p>
          <a:p>
            <a:pPr algn="l">
              <a:lnSpc>
                <a:spcPts val="4173"/>
              </a:lnSpc>
            </a:pPr>
            <a:r>
              <a:rPr lang="en-US" sz="298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Vinos</a:t>
            </a:r>
          </a:p>
        </p:txBody>
      </p:sp>
      <p:sp>
        <p:nvSpPr>
          <p:cNvPr name="Freeform 31" id="31"/>
          <p:cNvSpPr/>
          <p:nvPr/>
        </p:nvSpPr>
        <p:spPr>
          <a:xfrm flipH="false" flipV="false" rot="0">
            <a:off x="2100521" y="7838266"/>
            <a:ext cx="316762" cy="316762"/>
          </a:xfrm>
          <a:custGeom>
            <a:avLst/>
            <a:gdLst/>
            <a:ahLst/>
            <a:cxnLst/>
            <a:rect r="r" b="b" t="t" l="l"/>
            <a:pathLst>
              <a:path h="316762" w="316762">
                <a:moveTo>
                  <a:pt x="0" y="0"/>
                </a:moveTo>
                <a:lnTo>
                  <a:pt x="316762" y="0"/>
                </a:lnTo>
                <a:lnTo>
                  <a:pt x="316762" y="316762"/>
                </a:lnTo>
                <a:lnTo>
                  <a:pt x="0" y="31676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w="47625" cap="sq">
            <a:solidFill>
              <a:srgbClr val="000000"/>
            </a:solidFill>
            <a:prstDash val="solid"/>
            <a:miter/>
          </a:ln>
        </p:spPr>
      </p:sp>
      <p:grpSp>
        <p:nvGrpSpPr>
          <p:cNvPr name="Group 32" id="32"/>
          <p:cNvGrpSpPr/>
          <p:nvPr/>
        </p:nvGrpSpPr>
        <p:grpSpPr>
          <a:xfrm rot="0">
            <a:off x="4730942" y="1381014"/>
            <a:ext cx="3132320" cy="1513230"/>
            <a:chOff x="0" y="0"/>
            <a:chExt cx="665734" cy="321617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665734" cy="321617"/>
            </a:xfrm>
            <a:custGeom>
              <a:avLst/>
              <a:gdLst/>
              <a:ahLst/>
              <a:cxnLst/>
              <a:rect r="r" b="b" t="t" l="l"/>
              <a:pathLst>
                <a:path h="321617" w="665734">
                  <a:moveTo>
                    <a:pt x="0" y="0"/>
                  </a:moveTo>
                  <a:lnTo>
                    <a:pt x="665734" y="0"/>
                  </a:lnTo>
                  <a:lnTo>
                    <a:pt x="665734" y="321617"/>
                  </a:lnTo>
                  <a:lnTo>
                    <a:pt x="0" y="321617"/>
                  </a:lnTo>
                  <a:close/>
                </a:path>
              </a:pathLst>
            </a:custGeom>
            <a:solidFill>
              <a:srgbClr val="654258">
                <a:alpha val="10980"/>
              </a:srgbClr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0" y="-38100"/>
              <a:ext cx="665734" cy="3597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4730942" y="1837180"/>
            <a:ext cx="3145100" cy="1057064"/>
            <a:chOff x="0" y="0"/>
            <a:chExt cx="860230" cy="289122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860230" cy="289122"/>
            </a:xfrm>
            <a:custGeom>
              <a:avLst/>
              <a:gdLst/>
              <a:ahLst/>
              <a:cxnLst/>
              <a:rect r="r" b="b" t="t" l="l"/>
              <a:pathLst>
                <a:path h="289122" w="860230">
                  <a:moveTo>
                    <a:pt x="0" y="0"/>
                  </a:moveTo>
                  <a:lnTo>
                    <a:pt x="860230" y="0"/>
                  </a:lnTo>
                  <a:lnTo>
                    <a:pt x="860230" y="289122"/>
                  </a:lnTo>
                  <a:lnTo>
                    <a:pt x="0" y="28912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204565"/>
              </a:solidFill>
              <a:prstDash val="solid"/>
              <a:miter/>
            </a:ln>
          </p:spPr>
        </p:sp>
        <p:sp>
          <p:nvSpPr>
            <p:cNvPr name="TextBox 37" id="37"/>
            <p:cNvSpPr txBox="true"/>
            <p:nvPr/>
          </p:nvSpPr>
          <p:spPr>
            <a:xfrm>
              <a:off x="0" y="-38100"/>
              <a:ext cx="860230" cy="3272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8" id="38"/>
          <p:cNvGrpSpPr/>
          <p:nvPr/>
        </p:nvGrpSpPr>
        <p:grpSpPr>
          <a:xfrm rot="0">
            <a:off x="4730942" y="1385142"/>
            <a:ext cx="3145100" cy="498743"/>
            <a:chOff x="0" y="0"/>
            <a:chExt cx="860230" cy="136413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860230" cy="136413"/>
            </a:xfrm>
            <a:custGeom>
              <a:avLst/>
              <a:gdLst/>
              <a:ahLst/>
              <a:cxnLst/>
              <a:rect r="r" b="b" t="t" l="l"/>
              <a:pathLst>
                <a:path h="136413" w="860230">
                  <a:moveTo>
                    <a:pt x="0" y="0"/>
                  </a:moveTo>
                  <a:lnTo>
                    <a:pt x="860230" y="0"/>
                  </a:lnTo>
                  <a:lnTo>
                    <a:pt x="860230" y="136413"/>
                  </a:lnTo>
                  <a:lnTo>
                    <a:pt x="0" y="1364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204565"/>
              </a:solidFill>
              <a:prstDash val="solid"/>
              <a:miter/>
            </a:ln>
          </p:spPr>
        </p:sp>
        <p:sp>
          <p:nvSpPr>
            <p:cNvPr name="TextBox 40" id="40"/>
            <p:cNvSpPr txBox="true"/>
            <p:nvPr/>
          </p:nvSpPr>
          <p:spPr>
            <a:xfrm>
              <a:off x="0" y="-38100"/>
              <a:ext cx="860230" cy="1745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41" id="41"/>
          <p:cNvGrpSpPr/>
          <p:nvPr/>
        </p:nvGrpSpPr>
        <p:grpSpPr>
          <a:xfrm rot="0">
            <a:off x="8101387" y="1385142"/>
            <a:ext cx="3637862" cy="1513230"/>
            <a:chOff x="0" y="0"/>
            <a:chExt cx="773180" cy="321617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773180" cy="321617"/>
            </a:xfrm>
            <a:custGeom>
              <a:avLst/>
              <a:gdLst/>
              <a:ahLst/>
              <a:cxnLst/>
              <a:rect r="r" b="b" t="t" l="l"/>
              <a:pathLst>
                <a:path h="321617" w="773180">
                  <a:moveTo>
                    <a:pt x="0" y="0"/>
                  </a:moveTo>
                  <a:lnTo>
                    <a:pt x="773180" y="0"/>
                  </a:lnTo>
                  <a:lnTo>
                    <a:pt x="773180" y="321617"/>
                  </a:lnTo>
                  <a:lnTo>
                    <a:pt x="0" y="321617"/>
                  </a:lnTo>
                  <a:close/>
                </a:path>
              </a:pathLst>
            </a:custGeom>
            <a:solidFill>
              <a:srgbClr val="654258">
                <a:alpha val="10980"/>
              </a:srgbClr>
            </a:solidFill>
          </p:spPr>
        </p:sp>
        <p:sp>
          <p:nvSpPr>
            <p:cNvPr name="TextBox 43" id="43"/>
            <p:cNvSpPr txBox="true"/>
            <p:nvPr/>
          </p:nvSpPr>
          <p:spPr>
            <a:xfrm>
              <a:off x="0" y="-38100"/>
              <a:ext cx="773180" cy="3597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44" id="44"/>
          <p:cNvGrpSpPr/>
          <p:nvPr/>
        </p:nvGrpSpPr>
        <p:grpSpPr>
          <a:xfrm rot="0">
            <a:off x="8110912" y="1837180"/>
            <a:ext cx="3659142" cy="1057064"/>
            <a:chOff x="0" y="0"/>
            <a:chExt cx="1000828" cy="289122"/>
          </a:xfrm>
        </p:grpSpPr>
        <p:sp>
          <p:nvSpPr>
            <p:cNvPr name="Freeform 45" id="45"/>
            <p:cNvSpPr/>
            <p:nvPr/>
          </p:nvSpPr>
          <p:spPr>
            <a:xfrm flipH="false" flipV="false" rot="0">
              <a:off x="0" y="0"/>
              <a:ext cx="1000828" cy="289122"/>
            </a:xfrm>
            <a:custGeom>
              <a:avLst/>
              <a:gdLst/>
              <a:ahLst/>
              <a:cxnLst/>
              <a:rect r="r" b="b" t="t" l="l"/>
              <a:pathLst>
                <a:path h="289122" w="1000828">
                  <a:moveTo>
                    <a:pt x="0" y="0"/>
                  </a:moveTo>
                  <a:lnTo>
                    <a:pt x="1000828" y="0"/>
                  </a:lnTo>
                  <a:lnTo>
                    <a:pt x="1000828" y="289122"/>
                  </a:lnTo>
                  <a:lnTo>
                    <a:pt x="0" y="28912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204565"/>
              </a:solidFill>
              <a:prstDash val="solid"/>
              <a:miter/>
            </a:ln>
          </p:spPr>
        </p:sp>
        <p:sp>
          <p:nvSpPr>
            <p:cNvPr name="TextBox 46" id="46"/>
            <p:cNvSpPr txBox="true"/>
            <p:nvPr/>
          </p:nvSpPr>
          <p:spPr>
            <a:xfrm>
              <a:off x="0" y="-38100"/>
              <a:ext cx="1000828" cy="3272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47" id="47"/>
          <p:cNvGrpSpPr/>
          <p:nvPr/>
        </p:nvGrpSpPr>
        <p:grpSpPr>
          <a:xfrm rot="0">
            <a:off x="8110912" y="1385142"/>
            <a:ext cx="3659142" cy="498743"/>
            <a:chOff x="0" y="0"/>
            <a:chExt cx="1000828" cy="136413"/>
          </a:xfrm>
        </p:grpSpPr>
        <p:sp>
          <p:nvSpPr>
            <p:cNvPr name="Freeform 48" id="48"/>
            <p:cNvSpPr/>
            <p:nvPr/>
          </p:nvSpPr>
          <p:spPr>
            <a:xfrm flipH="false" flipV="false" rot="0">
              <a:off x="0" y="0"/>
              <a:ext cx="1000828" cy="136413"/>
            </a:xfrm>
            <a:custGeom>
              <a:avLst/>
              <a:gdLst/>
              <a:ahLst/>
              <a:cxnLst/>
              <a:rect r="r" b="b" t="t" l="l"/>
              <a:pathLst>
                <a:path h="136413" w="1000828">
                  <a:moveTo>
                    <a:pt x="0" y="0"/>
                  </a:moveTo>
                  <a:lnTo>
                    <a:pt x="1000828" y="0"/>
                  </a:lnTo>
                  <a:lnTo>
                    <a:pt x="1000828" y="136413"/>
                  </a:lnTo>
                  <a:lnTo>
                    <a:pt x="0" y="1364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204565"/>
              </a:solidFill>
              <a:prstDash val="solid"/>
              <a:miter/>
            </a:ln>
          </p:spPr>
        </p:sp>
        <p:sp>
          <p:nvSpPr>
            <p:cNvPr name="TextBox 49" id="49"/>
            <p:cNvSpPr txBox="true"/>
            <p:nvPr/>
          </p:nvSpPr>
          <p:spPr>
            <a:xfrm>
              <a:off x="0" y="-38100"/>
              <a:ext cx="1000828" cy="1745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0" id="50"/>
          <p:cNvGrpSpPr/>
          <p:nvPr/>
        </p:nvGrpSpPr>
        <p:grpSpPr>
          <a:xfrm rot="0">
            <a:off x="12033409" y="1403162"/>
            <a:ext cx="3637862" cy="1513230"/>
            <a:chOff x="0" y="0"/>
            <a:chExt cx="773180" cy="321617"/>
          </a:xfrm>
        </p:grpSpPr>
        <p:sp>
          <p:nvSpPr>
            <p:cNvPr name="Freeform 51" id="51"/>
            <p:cNvSpPr/>
            <p:nvPr/>
          </p:nvSpPr>
          <p:spPr>
            <a:xfrm flipH="false" flipV="false" rot="0">
              <a:off x="0" y="0"/>
              <a:ext cx="773180" cy="321617"/>
            </a:xfrm>
            <a:custGeom>
              <a:avLst/>
              <a:gdLst/>
              <a:ahLst/>
              <a:cxnLst/>
              <a:rect r="r" b="b" t="t" l="l"/>
              <a:pathLst>
                <a:path h="321617" w="773180">
                  <a:moveTo>
                    <a:pt x="0" y="0"/>
                  </a:moveTo>
                  <a:lnTo>
                    <a:pt x="773180" y="0"/>
                  </a:lnTo>
                  <a:lnTo>
                    <a:pt x="773180" y="321617"/>
                  </a:lnTo>
                  <a:lnTo>
                    <a:pt x="0" y="321617"/>
                  </a:lnTo>
                  <a:close/>
                </a:path>
              </a:pathLst>
            </a:custGeom>
            <a:solidFill>
              <a:srgbClr val="654258">
                <a:alpha val="10980"/>
              </a:srgbClr>
            </a:solidFill>
          </p:spPr>
        </p:sp>
        <p:sp>
          <p:nvSpPr>
            <p:cNvPr name="TextBox 52" id="52"/>
            <p:cNvSpPr txBox="true"/>
            <p:nvPr/>
          </p:nvSpPr>
          <p:spPr>
            <a:xfrm>
              <a:off x="0" y="-38100"/>
              <a:ext cx="773180" cy="3597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3" id="53"/>
          <p:cNvGrpSpPr/>
          <p:nvPr/>
        </p:nvGrpSpPr>
        <p:grpSpPr>
          <a:xfrm rot="0">
            <a:off x="12015474" y="1837180"/>
            <a:ext cx="3659142" cy="1057064"/>
            <a:chOff x="0" y="0"/>
            <a:chExt cx="1000828" cy="289122"/>
          </a:xfrm>
        </p:grpSpPr>
        <p:sp>
          <p:nvSpPr>
            <p:cNvPr name="Freeform 54" id="54"/>
            <p:cNvSpPr/>
            <p:nvPr/>
          </p:nvSpPr>
          <p:spPr>
            <a:xfrm flipH="false" flipV="false" rot="0">
              <a:off x="0" y="0"/>
              <a:ext cx="1000828" cy="289122"/>
            </a:xfrm>
            <a:custGeom>
              <a:avLst/>
              <a:gdLst/>
              <a:ahLst/>
              <a:cxnLst/>
              <a:rect r="r" b="b" t="t" l="l"/>
              <a:pathLst>
                <a:path h="289122" w="1000828">
                  <a:moveTo>
                    <a:pt x="0" y="0"/>
                  </a:moveTo>
                  <a:lnTo>
                    <a:pt x="1000828" y="0"/>
                  </a:lnTo>
                  <a:lnTo>
                    <a:pt x="1000828" y="289122"/>
                  </a:lnTo>
                  <a:lnTo>
                    <a:pt x="0" y="28912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204565"/>
              </a:solidFill>
              <a:prstDash val="solid"/>
              <a:miter/>
            </a:ln>
          </p:spPr>
        </p:sp>
        <p:sp>
          <p:nvSpPr>
            <p:cNvPr name="TextBox 55" id="55"/>
            <p:cNvSpPr txBox="true"/>
            <p:nvPr/>
          </p:nvSpPr>
          <p:spPr>
            <a:xfrm>
              <a:off x="0" y="-38100"/>
              <a:ext cx="1000828" cy="3272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6" id="56"/>
          <p:cNvGrpSpPr/>
          <p:nvPr/>
        </p:nvGrpSpPr>
        <p:grpSpPr>
          <a:xfrm rot="0">
            <a:off x="12015474" y="1385142"/>
            <a:ext cx="3659142" cy="498743"/>
            <a:chOff x="0" y="0"/>
            <a:chExt cx="1000828" cy="136413"/>
          </a:xfrm>
        </p:grpSpPr>
        <p:sp>
          <p:nvSpPr>
            <p:cNvPr name="Freeform 57" id="57"/>
            <p:cNvSpPr/>
            <p:nvPr/>
          </p:nvSpPr>
          <p:spPr>
            <a:xfrm flipH="false" flipV="false" rot="0">
              <a:off x="0" y="0"/>
              <a:ext cx="1000828" cy="136413"/>
            </a:xfrm>
            <a:custGeom>
              <a:avLst/>
              <a:gdLst/>
              <a:ahLst/>
              <a:cxnLst/>
              <a:rect r="r" b="b" t="t" l="l"/>
              <a:pathLst>
                <a:path h="136413" w="1000828">
                  <a:moveTo>
                    <a:pt x="0" y="0"/>
                  </a:moveTo>
                  <a:lnTo>
                    <a:pt x="1000828" y="0"/>
                  </a:lnTo>
                  <a:lnTo>
                    <a:pt x="1000828" y="136413"/>
                  </a:lnTo>
                  <a:lnTo>
                    <a:pt x="0" y="1364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204565"/>
              </a:solidFill>
              <a:prstDash val="solid"/>
              <a:miter/>
            </a:ln>
          </p:spPr>
        </p:sp>
        <p:sp>
          <p:nvSpPr>
            <p:cNvPr name="TextBox 58" id="58"/>
            <p:cNvSpPr txBox="true"/>
            <p:nvPr/>
          </p:nvSpPr>
          <p:spPr>
            <a:xfrm>
              <a:off x="0" y="-38100"/>
              <a:ext cx="1000828" cy="1745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9" id="59"/>
          <p:cNvGrpSpPr/>
          <p:nvPr/>
        </p:nvGrpSpPr>
        <p:grpSpPr>
          <a:xfrm rot="0">
            <a:off x="10819064" y="3030692"/>
            <a:ext cx="7297008" cy="3291231"/>
            <a:chOff x="0" y="0"/>
            <a:chExt cx="1532038" cy="691008"/>
          </a:xfrm>
        </p:grpSpPr>
        <p:sp>
          <p:nvSpPr>
            <p:cNvPr name="Freeform 60" id="60"/>
            <p:cNvSpPr/>
            <p:nvPr/>
          </p:nvSpPr>
          <p:spPr>
            <a:xfrm flipH="false" flipV="false" rot="0">
              <a:off x="0" y="0"/>
              <a:ext cx="1532038" cy="691008"/>
            </a:xfrm>
            <a:custGeom>
              <a:avLst/>
              <a:gdLst/>
              <a:ahLst/>
              <a:cxnLst/>
              <a:rect r="r" b="b" t="t" l="l"/>
              <a:pathLst>
                <a:path h="691008" w="1532038">
                  <a:moveTo>
                    <a:pt x="0" y="0"/>
                  </a:moveTo>
                  <a:lnTo>
                    <a:pt x="1532038" y="0"/>
                  </a:lnTo>
                  <a:lnTo>
                    <a:pt x="1532038" y="691008"/>
                  </a:lnTo>
                  <a:lnTo>
                    <a:pt x="0" y="691008"/>
                  </a:lnTo>
                  <a:close/>
                </a:path>
              </a:pathLst>
            </a:custGeom>
            <a:solidFill>
              <a:srgbClr val="654258">
                <a:alpha val="10980"/>
              </a:srgbClr>
            </a:solidFill>
          </p:spPr>
        </p:sp>
        <p:sp>
          <p:nvSpPr>
            <p:cNvPr name="TextBox 61" id="61"/>
            <p:cNvSpPr txBox="true"/>
            <p:nvPr/>
          </p:nvSpPr>
          <p:spPr>
            <a:xfrm>
              <a:off x="0" y="-38100"/>
              <a:ext cx="1532038" cy="7291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2" id="62"/>
          <p:cNvSpPr/>
          <p:nvPr/>
        </p:nvSpPr>
        <p:spPr>
          <a:xfrm flipH="false" flipV="false" rot="0">
            <a:off x="10756711" y="3389340"/>
            <a:ext cx="7409798" cy="2866784"/>
          </a:xfrm>
          <a:custGeom>
            <a:avLst/>
            <a:gdLst/>
            <a:ahLst/>
            <a:cxnLst/>
            <a:rect r="r" b="b" t="t" l="l"/>
            <a:pathLst>
              <a:path h="2866784" w="7409798">
                <a:moveTo>
                  <a:pt x="0" y="0"/>
                </a:moveTo>
                <a:lnTo>
                  <a:pt x="7409798" y="0"/>
                </a:lnTo>
                <a:lnTo>
                  <a:pt x="7409798" y="2866784"/>
                </a:lnTo>
                <a:lnTo>
                  <a:pt x="0" y="2866784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69118" t="-83787" r="-4286" b="-131913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63" id="63"/>
          <p:cNvSpPr txBox="true"/>
          <p:nvPr/>
        </p:nvSpPr>
        <p:spPr>
          <a:xfrm rot="0">
            <a:off x="1490490" y="24214"/>
            <a:ext cx="4480640" cy="11225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89"/>
              </a:lnSpc>
            </a:pPr>
            <a:r>
              <a:rPr lang="en-US" sz="6492">
                <a:solidFill>
                  <a:srgbClr val="FAFCFC"/>
                </a:solidFill>
                <a:latin typeface="Yeseva One"/>
                <a:ea typeface="Yeseva One"/>
                <a:cs typeface="Yeseva One"/>
                <a:sym typeface="Yeseva One"/>
              </a:rPr>
              <a:t>Inventario</a:t>
            </a:r>
          </a:p>
        </p:txBody>
      </p:sp>
      <p:sp>
        <p:nvSpPr>
          <p:cNvPr name="TextBox 64" id="64"/>
          <p:cNvSpPr txBox="true"/>
          <p:nvPr/>
        </p:nvSpPr>
        <p:spPr>
          <a:xfrm rot="0">
            <a:off x="9369607" y="281854"/>
            <a:ext cx="2047352" cy="6196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65"/>
              </a:lnSpc>
            </a:pPr>
            <a:r>
              <a:rPr lang="en-US" sz="3618">
                <a:solidFill>
                  <a:srgbClr val="000000"/>
                </a:solidFill>
                <a:latin typeface="Yeseva One"/>
                <a:ea typeface="Yeseva One"/>
                <a:cs typeface="Yeseva One"/>
                <a:sym typeface="Yeseva One"/>
              </a:rPr>
              <a:t>Compras</a:t>
            </a:r>
          </a:p>
        </p:txBody>
      </p:sp>
      <p:sp>
        <p:nvSpPr>
          <p:cNvPr name="TextBox 65" id="65"/>
          <p:cNvSpPr txBox="true"/>
          <p:nvPr/>
        </p:nvSpPr>
        <p:spPr>
          <a:xfrm rot="0">
            <a:off x="6797067" y="273599"/>
            <a:ext cx="1319000" cy="6196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65"/>
              </a:lnSpc>
            </a:pPr>
            <a:r>
              <a:rPr lang="en-US" sz="3618">
                <a:solidFill>
                  <a:srgbClr val="000000"/>
                </a:solidFill>
                <a:latin typeface="Yeseva One"/>
                <a:ea typeface="Yeseva One"/>
                <a:cs typeface="Yeseva One"/>
                <a:sym typeface="Yeseva One"/>
              </a:rPr>
              <a:t>Inicio</a:t>
            </a:r>
          </a:p>
        </p:txBody>
      </p:sp>
      <p:sp>
        <p:nvSpPr>
          <p:cNvPr name="TextBox 66" id="66"/>
          <p:cNvSpPr txBox="true"/>
          <p:nvPr/>
        </p:nvSpPr>
        <p:spPr>
          <a:xfrm rot="0">
            <a:off x="12542977" y="273599"/>
            <a:ext cx="1574044" cy="6196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65"/>
              </a:lnSpc>
            </a:pPr>
            <a:r>
              <a:rPr lang="en-US" sz="3618">
                <a:solidFill>
                  <a:srgbClr val="000000"/>
                </a:solidFill>
                <a:latin typeface="Yeseva One"/>
                <a:ea typeface="Yeseva One"/>
                <a:cs typeface="Yeseva One"/>
                <a:sym typeface="Yeseva One"/>
              </a:rPr>
              <a:t>Ventas</a:t>
            </a:r>
          </a:p>
        </p:txBody>
      </p:sp>
      <p:sp>
        <p:nvSpPr>
          <p:cNvPr name="TextBox 67" id="67"/>
          <p:cNvSpPr txBox="true"/>
          <p:nvPr/>
        </p:nvSpPr>
        <p:spPr>
          <a:xfrm rot="0">
            <a:off x="15118235" y="273599"/>
            <a:ext cx="2964187" cy="6196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65"/>
              </a:lnSpc>
            </a:pPr>
            <a:r>
              <a:rPr lang="en-US" sz="3618">
                <a:solidFill>
                  <a:srgbClr val="000000"/>
                </a:solidFill>
                <a:latin typeface="Yeseva One"/>
                <a:ea typeface="Yeseva One"/>
                <a:cs typeface="Yeseva One"/>
                <a:sym typeface="Yeseva One"/>
              </a:rPr>
              <a:t>Rentabilidad</a:t>
            </a:r>
          </a:p>
        </p:txBody>
      </p:sp>
      <p:sp>
        <p:nvSpPr>
          <p:cNvPr name="TextBox 68" id="68"/>
          <p:cNvSpPr txBox="true"/>
          <p:nvPr/>
        </p:nvSpPr>
        <p:spPr>
          <a:xfrm rot="0">
            <a:off x="138849" y="1971875"/>
            <a:ext cx="2066529" cy="5052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73"/>
              </a:lnSpc>
            </a:pPr>
            <a:r>
              <a:rPr lang="en-US" sz="298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Todas</a:t>
            </a:r>
          </a:p>
        </p:txBody>
      </p:sp>
      <p:sp>
        <p:nvSpPr>
          <p:cNvPr name="TextBox 69" id="69"/>
          <p:cNvSpPr txBox="true"/>
          <p:nvPr/>
        </p:nvSpPr>
        <p:spPr>
          <a:xfrm rot="0">
            <a:off x="109165" y="1329870"/>
            <a:ext cx="2431943" cy="5438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29"/>
              </a:lnSpc>
            </a:pPr>
            <a:r>
              <a:rPr lang="en-US" sz="3164">
                <a:solidFill>
                  <a:srgbClr val="FAFCFC"/>
                </a:solidFill>
                <a:latin typeface="Open Sans"/>
                <a:ea typeface="Open Sans"/>
                <a:cs typeface="Open Sans"/>
                <a:sym typeface="Open Sans"/>
              </a:rPr>
              <a:t>Producto</a:t>
            </a:r>
          </a:p>
        </p:txBody>
      </p:sp>
      <p:sp>
        <p:nvSpPr>
          <p:cNvPr name="TextBox 70" id="70"/>
          <p:cNvSpPr txBox="true"/>
          <p:nvPr/>
        </p:nvSpPr>
        <p:spPr>
          <a:xfrm rot="0">
            <a:off x="348690" y="8918221"/>
            <a:ext cx="1952892" cy="9661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44"/>
              </a:lnSpc>
            </a:pPr>
            <a:r>
              <a:rPr lang="en-US" sz="2817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Borrar Filtros</a:t>
            </a:r>
          </a:p>
        </p:txBody>
      </p:sp>
      <p:sp>
        <p:nvSpPr>
          <p:cNvPr name="TextBox 71" id="71"/>
          <p:cNvSpPr txBox="true"/>
          <p:nvPr/>
        </p:nvSpPr>
        <p:spPr>
          <a:xfrm rot="0">
            <a:off x="75099" y="2542388"/>
            <a:ext cx="2431943" cy="5438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29"/>
              </a:lnSpc>
            </a:pPr>
            <a:r>
              <a:rPr lang="en-US" sz="3164">
                <a:solidFill>
                  <a:srgbClr val="FAFCFC"/>
                </a:solidFill>
                <a:latin typeface="Open Sans"/>
                <a:ea typeface="Open Sans"/>
                <a:cs typeface="Open Sans"/>
                <a:sym typeface="Open Sans"/>
              </a:rPr>
              <a:t>Ciudad</a:t>
            </a:r>
          </a:p>
        </p:txBody>
      </p:sp>
      <p:sp>
        <p:nvSpPr>
          <p:cNvPr name="TextBox 72" id="72"/>
          <p:cNvSpPr txBox="true"/>
          <p:nvPr/>
        </p:nvSpPr>
        <p:spPr>
          <a:xfrm rot="0">
            <a:off x="95978" y="6189449"/>
            <a:ext cx="2431943" cy="5438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29"/>
              </a:lnSpc>
            </a:pPr>
            <a:r>
              <a:rPr lang="en-US" sz="3164">
                <a:solidFill>
                  <a:srgbClr val="FAFCFC"/>
                </a:solidFill>
                <a:latin typeface="Open Sans"/>
                <a:ea typeface="Open Sans"/>
                <a:cs typeface="Open Sans"/>
                <a:sym typeface="Open Sans"/>
              </a:rPr>
              <a:t>Categoria</a:t>
            </a:r>
          </a:p>
        </p:txBody>
      </p:sp>
      <p:sp>
        <p:nvSpPr>
          <p:cNvPr name="TextBox 73" id="73"/>
          <p:cNvSpPr txBox="true"/>
          <p:nvPr/>
        </p:nvSpPr>
        <p:spPr>
          <a:xfrm rot="0">
            <a:off x="4730942" y="1412114"/>
            <a:ext cx="3145100" cy="3298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45"/>
              </a:lnSpc>
            </a:pPr>
            <a:r>
              <a:rPr lang="en-US" sz="1889">
                <a:solidFill>
                  <a:srgbClr val="000000"/>
                </a:solidFill>
                <a:latin typeface="Yeseva One"/>
                <a:ea typeface="Yeseva One"/>
                <a:cs typeface="Yeseva One"/>
                <a:sym typeface="Yeseva One"/>
              </a:rPr>
              <a:t>Iventario Actual en USD</a:t>
            </a:r>
          </a:p>
        </p:txBody>
      </p:sp>
      <p:sp>
        <p:nvSpPr>
          <p:cNvPr name="TextBox 74" id="74"/>
          <p:cNvSpPr txBox="true"/>
          <p:nvPr/>
        </p:nvSpPr>
        <p:spPr>
          <a:xfrm rot="0">
            <a:off x="4737212" y="2113649"/>
            <a:ext cx="3145100" cy="530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39"/>
              </a:lnSpc>
            </a:pPr>
            <a:r>
              <a:rPr lang="en-US" sz="3099">
                <a:solidFill>
                  <a:srgbClr val="000000"/>
                </a:solidFill>
                <a:latin typeface="Yeseva One"/>
                <a:ea typeface="Yeseva One"/>
                <a:cs typeface="Yeseva One"/>
                <a:sym typeface="Yeseva One"/>
              </a:rPr>
              <a:t>$23,09mill.</a:t>
            </a:r>
          </a:p>
        </p:txBody>
      </p:sp>
      <p:sp>
        <p:nvSpPr>
          <p:cNvPr name="TextBox 75" id="75"/>
          <p:cNvSpPr txBox="true"/>
          <p:nvPr/>
        </p:nvSpPr>
        <p:spPr>
          <a:xfrm rot="0">
            <a:off x="8110912" y="1412114"/>
            <a:ext cx="3659142" cy="3298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45"/>
              </a:lnSpc>
            </a:pPr>
            <a:r>
              <a:rPr lang="en-US" sz="1889">
                <a:solidFill>
                  <a:srgbClr val="000000"/>
                </a:solidFill>
                <a:latin typeface="Yeseva One"/>
                <a:ea typeface="Yeseva One"/>
                <a:cs typeface="Yeseva One"/>
                <a:sym typeface="Yeseva One"/>
              </a:rPr>
              <a:t>Iventario Actual de unidades</a:t>
            </a:r>
          </a:p>
        </p:txBody>
      </p:sp>
      <p:sp>
        <p:nvSpPr>
          <p:cNvPr name="TextBox 76" id="76"/>
          <p:cNvSpPr txBox="true"/>
          <p:nvPr/>
        </p:nvSpPr>
        <p:spPr>
          <a:xfrm rot="0">
            <a:off x="8118207" y="2113649"/>
            <a:ext cx="3659142" cy="530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39"/>
              </a:lnSpc>
            </a:pPr>
            <a:r>
              <a:rPr lang="en-US" sz="3099">
                <a:solidFill>
                  <a:srgbClr val="000000"/>
                </a:solidFill>
                <a:latin typeface="Yeseva One"/>
                <a:ea typeface="Yeseva One"/>
                <a:cs typeface="Yeseva One"/>
                <a:sym typeface="Yeseva One"/>
              </a:rPr>
              <a:t>23mill.</a:t>
            </a:r>
          </a:p>
        </p:txBody>
      </p:sp>
      <p:sp>
        <p:nvSpPr>
          <p:cNvPr name="TextBox 77" id="77"/>
          <p:cNvSpPr txBox="true"/>
          <p:nvPr/>
        </p:nvSpPr>
        <p:spPr>
          <a:xfrm rot="0">
            <a:off x="12015474" y="1412114"/>
            <a:ext cx="3659142" cy="3298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45"/>
              </a:lnSpc>
            </a:pPr>
            <a:r>
              <a:rPr lang="en-US" sz="1889">
                <a:solidFill>
                  <a:srgbClr val="000000"/>
                </a:solidFill>
                <a:latin typeface="Yeseva One"/>
                <a:ea typeface="Yeseva One"/>
                <a:cs typeface="Yeseva One"/>
                <a:sym typeface="Yeseva One"/>
              </a:rPr>
              <a:t>Rotación Anual de Inventario</a:t>
            </a:r>
          </a:p>
        </p:txBody>
      </p:sp>
      <p:sp>
        <p:nvSpPr>
          <p:cNvPr name="TextBox 78" id="78"/>
          <p:cNvSpPr txBox="true"/>
          <p:nvPr/>
        </p:nvSpPr>
        <p:spPr>
          <a:xfrm rot="0">
            <a:off x="12022769" y="2113649"/>
            <a:ext cx="3659142" cy="530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39"/>
              </a:lnSpc>
            </a:pPr>
            <a:r>
              <a:rPr lang="en-US" sz="3099">
                <a:solidFill>
                  <a:srgbClr val="000000"/>
                </a:solidFill>
                <a:latin typeface="Yeseva One"/>
                <a:ea typeface="Yeseva One"/>
                <a:cs typeface="Yeseva One"/>
                <a:sym typeface="Yeseva One"/>
              </a:rPr>
              <a:t>3</a:t>
            </a:r>
          </a:p>
        </p:txBody>
      </p:sp>
      <p:sp>
        <p:nvSpPr>
          <p:cNvPr name="Freeform 79" id="79"/>
          <p:cNvSpPr/>
          <p:nvPr/>
        </p:nvSpPr>
        <p:spPr>
          <a:xfrm flipH="false" flipV="false" rot="0">
            <a:off x="10762669" y="3030692"/>
            <a:ext cx="7409798" cy="389371"/>
          </a:xfrm>
          <a:custGeom>
            <a:avLst/>
            <a:gdLst/>
            <a:ahLst/>
            <a:cxnLst/>
            <a:rect r="r" b="b" t="t" l="l"/>
            <a:pathLst>
              <a:path h="389371" w="7409798">
                <a:moveTo>
                  <a:pt x="0" y="0"/>
                </a:moveTo>
                <a:lnTo>
                  <a:pt x="7409798" y="0"/>
                </a:lnTo>
                <a:lnTo>
                  <a:pt x="7409798" y="389370"/>
                </a:lnTo>
                <a:lnTo>
                  <a:pt x="0" y="38937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69879" t="-616892" r="-3525" b="-1607489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80" id="80"/>
          <p:cNvSpPr txBox="true"/>
          <p:nvPr/>
        </p:nvSpPr>
        <p:spPr>
          <a:xfrm rot="0">
            <a:off x="12876573" y="2983067"/>
            <a:ext cx="3227636" cy="4062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31"/>
              </a:lnSpc>
            </a:pPr>
            <a:r>
              <a:rPr lang="en-US" sz="237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Compras por categoría</a:t>
            </a:r>
          </a:p>
        </p:txBody>
      </p:sp>
      <p:grpSp>
        <p:nvGrpSpPr>
          <p:cNvPr name="Group 81" id="81"/>
          <p:cNvGrpSpPr/>
          <p:nvPr/>
        </p:nvGrpSpPr>
        <p:grpSpPr>
          <a:xfrm rot="0">
            <a:off x="2937518" y="3091597"/>
            <a:ext cx="7563880" cy="3230326"/>
            <a:chOff x="0" y="0"/>
            <a:chExt cx="1607604" cy="686564"/>
          </a:xfrm>
        </p:grpSpPr>
        <p:sp>
          <p:nvSpPr>
            <p:cNvPr name="Freeform 82" id="82"/>
            <p:cNvSpPr/>
            <p:nvPr/>
          </p:nvSpPr>
          <p:spPr>
            <a:xfrm flipH="false" flipV="false" rot="0">
              <a:off x="0" y="0"/>
              <a:ext cx="1607604" cy="686564"/>
            </a:xfrm>
            <a:custGeom>
              <a:avLst/>
              <a:gdLst/>
              <a:ahLst/>
              <a:cxnLst/>
              <a:rect r="r" b="b" t="t" l="l"/>
              <a:pathLst>
                <a:path h="686564" w="1607604">
                  <a:moveTo>
                    <a:pt x="0" y="0"/>
                  </a:moveTo>
                  <a:lnTo>
                    <a:pt x="1607604" y="0"/>
                  </a:lnTo>
                  <a:lnTo>
                    <a:pt x="1607604" y="686564"/>
                  </a:lnTo>
                  <a:lnTo>
                    <a:pt x="0" y="686564"/>
                  </a:lnTo>
                  <a:close/>
                </a:path>
              </a:pathLst>
            </a:custGeom>
            <a:solidFill>
              <a:srgbClr val="654258">
                <a:alpha val="10980"/>
              </a:srgbClr>
            </a:solidFill>
          </p:spPr>
        </p:sp>
        <p:sp>
          <p:nvSpPr>
            <p:cNvPr name="TextBox 83" id="83"/>
            <p:cNvSpPr txBox="true"/>
            <p:nvPr/>
          </p:nvSpPr>
          <p:spPr>
            <a:xfrm>
              <a:off x="0" y="-38100"/>
              <a:ext cx="1607604" cy="7246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4" id="84"/>
          <p:cNvSpPr/>
          <p:nvPr/>
        </p:nvSpPr>
        <p:spPr>
          <a:xfrm flipH="false" flipV="false" rot="0">
            <a:off x="2951068" y="3091597"/>
            <a:ext cx="7563951" cy="3230326"/>
          </a:xfrm>
          <a:custGeom>
            <a:avLst/>
            <a:gdLst/>
            <a:ahLst/>
            <a:cxnLst/>
            <a:rect r="r" b="b" t="t" l="l"/>
            <a:pathLst>
              <a:path h="3230326" w="7563951">
                <a:moveTo>
                  <a:pt x="0" y="0"/>
                </a:moveTo>
                <a:lnTo>
                  <a:pt x="7563951" y="0"/>
                </a:lnTo>
                <a:lnTo>
                  <a:pt x="7563951" y="3230326"/>
                </a:lnTo>
                <a:lnTo>
                  <a:pt x="0" y="323032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67194" t="-170940" r="0" b="-4818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grpSp>
        <p:nvGrpSpPr>
          <p:cNvPr name="Group 85" id="85"/>
          <p:cNvGrpSpPr/>
          <p:nvPr/>
        </p:nvGrpSpPr>
        <p:grpSpPr>
          <a:xfrm rot="0">
            <a:off x="109165" y="5585950"/>
            <a:ext cx="2431943" cy="536824"/>
            <a:chOff x="0" y="0"/>
            <a:chExt cx="397925" cy="87838"/>
          </a:xfrm>
        </p:grpSpPr>
        <p:sp>
          <p:nvSpPr>
            <p:cNvPr name="Freeform 86" id="86"/>
            <p:cNvSpPr/>
            <p:nvPr/>
          </p:nvSpPr>
          <p:spPr>
            <a:xfrm flipH="false" flipV="false" rot="0">
              <a:off x="0" y="0"/>
              <a:ext cx="397925" cy="87838"/>
            </a:xfrm>
            <a:custGeom>
              <a:avLst/>
              <a:gdLst/>
              <a:ahLst/>
              <a:cxnLst/>
              <a:rect r="r" b="b" t="t" l="l"/>
              <a:pathLst>
                <a:path h="87838" w="397925">
                  <a:moveTo>
                    <a:pt x="0" y="0"/>
                  </a:moveTo>
                  <a:lnTo>
                    <a:pt x="397925" y="0"/>
                  </a:lnTo>
                  <a:lnTo>
                    <a:pt x="397925" y="87838"/>
                  </a:lnTo>
                  <a:lnTo>
                    <a:pt x="0" y="87838"/>
                  </a:lnTo>
                  <a:close/>
                </a:path>
              </a:pathLst>
            </a:custGeom>
            <a:solidFill>
              <a:srgbClr val="FAFCFC"/>
            </a:solidFill>
            <a:ln w="38100" cap="sq">
              <a:solidFill>
                <a:srgbClr val="506E9A"/>
              </a:solidFill>
              <a:prstDash val="solid"/>
              <a:miter/>
            </a:ln>
          </p:spPr>
        </p:sp>
        <p:sp>
          <p:nvSpPr>
            <p:cNvPr name="TextBox 87" id="87"/>
            <p:cNvSpPr txBox="true"/>
            <p:nvPr/>
          </p:nvSpPr>
          <p:spPr>
            <a:xfrm>
              <a:off x="0" y="-38100"/>
              <a:ext cx="397925" cy="1259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8" id="88"/>
          <p:cNvSpPr txBox="true"/>
          <p:nvPr/>
        </p:nvSpPr>
        <p:spPr>
          <a:xfrm rot="0">
            <a:off x="138849" y="5555197"/>
            <a:ext cx="2066529" cy="5052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73"/>
              </a:lnSpc>
            </a:pPr>
            <a:r>
              <a:rPr lang="en-US" sz="298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Todas</a:t>
            </a:r>
          </a:p>
        </p:txBody>
      </p:sp>
      <p:sp>
        <p:nvSpPr>
          <p:cNvPr name="TextBox 89" id="89"/>
          <p:cNvSpPr txBox="true"/>
          <p:nvPr/>
        </p:nvSpPr>
        <p:spPr>
          <a:xfrm rot="0">
            <a:off x="76950" y="5020919"/>
            <a:ext cx="2431943" cy="5438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29"/>
              </a:lnSpc>
            </a:pPr>
            <a:r>
              <a:rPr lang="en-US" sz="3164">
                <a:solidFill>
                  <a:srgbClr val="FAFCFC"/>
                </a:solidFill>
                <a:latin typeface="Open Sans"/>
                <a:ea typeface="Open Sans"/>
                <a:cs typeface="Open Sans"/>
                <a:sym typeface="Open Sans"/>
              </a:rPr>
              <a:t>Mes</a:t>
            </a:r>
          </a:p>
        </p:txBody>
      </p:sp>
      <p:sp>
        <p:nvSpPr>
          <p:cNvPr name="Freeform 90" id="90"/>
          <p:cNvSpPr/>
          <p:nvPr/>
        </p:nvSpPr>
        <p:spPr>
          <a:xfrm flipH="false" flipV="false" rot="5400000">
            <a:off x="1968787" y="5552513"/>
            <a:ext cx="403803" cy="603699"/>
          </a:xfrm>
          <a:custGeom>
            <a:avLst/>
            <a:gdLst/>
            <a:ahLst/>
            <a:cxnLst/>
            <a:rect r="r" b="b" t="t" l="l"/>
            <a:pathLst>
              <a:path h="603699" w="403803">
                <a:moveTo>
                  <a:pt x="0" y="0"/>
                </a:moveTo>
                <a:lnTo>
                  <a:pt x="403803" y="0"/>
                </a:lnTo>
                <a:lnTo>
                  <a:pt x="403803" y="603698"/>
                </a:lnTo>
                <a:lnTo>
                  <a:pt x="0" y="6036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1" id="91"/>
          <p:cNvSpPr/>
          <p:nvPr/>
        </p:nvSpPr>
        <p:spPr>
          <a:xfrm flipH="false" flipV="false" rot="0">
            <a:off x="2957409" y="3091597"/>
            <a:ext cx="7571231" cy="625851"/>
          </a:xfrm>
          <a:custGeom>
            <a:avLst/>
            <a:gdLst/>
            <a:ahLst/>
            <a:cxnLst/>
            <a:rect r="r" b="b" t="t" l="l"/>
            <a:pathLst>
              <a:path h="625851" w="7571231">
                <a:moveTo>
                  <a:pt x="0" y="0"/>
                </a:moveTo>
                <a:lnTo>
                  <a:pt x="7571231" y="0"/>
                </a:lnTo>
                <a:lnTo>
                  <a:pt x="7571231" y="625851"/>
                </a:lnTo>
                <a:lnTo>
                  <a:pt x="0" y="625851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70415" t="-395165" r="-4319" b="-993775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92" id="92"/>
          <p:cNvSpPr txBox="true"/>
          <p:nvPr/>
        </p:nvSpPr>
        <p:spPr>
          <a:xfrm rot="0">
            <a:off x="3096107" y="3193646"/>
            <a:ext cx="7231749" cy="4052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29"/>
              </a:lnSpc>
            </a:pPr>
            <a:r>
              <a:rPr lang="en-US" sz="2378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Stock actual vs Stock de seguridad vs Stock Maximo</a:t>
            </a:r>
          </a:p>
        </p:txBody>
      </p:sp>
      <p:pic>
        <p:nvPicPr>
          <p:cNvPr name="Picture 93" id="93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2213822" y="2973861"/>
            <a:ext cx="8923049" cy="4056574"/>
          </a:xfrm>
          <a:prstGeom prst="rect">
            <a:avLst/>
          </a:prstGeom>
        </p:spPr>
      </p:pic>
      <p:pic>
        <p:nvPicPr>
          <p:cNvPr name="Picture 94" id="94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0027495" y="2660124"/>
            <a:ext cx="8750588" cy="4360291"/>
          </a:xfrm>
          <a:prstGeom prst="rect">
            <a:avLst/>
          </a:prstGeom>
        </p:spPr>
      </p:pic>
      <p:graphicFrame>
        <p:nvGraphicFramePr>
          <p:cNvPr name="Table 95" id="95"/>
          <p:cNvGraphicFramePr>
            <a:graphicFrameLocks noGrp="true"/>
          </p:cNvGraphicFramePr>
          <p:nvPr/>
        </p:nvGraphicFramePr>
        <p:xfrm>
          <a:off x="2842246" y="6384924"/>
          <a:ext cx="15240176" cy="3800475"/>
        </p:xfrm>
        <a:graphic>
          <a:graphicData uri="http://schemas.openxmlformats.org/drawingml/2006/table">
            <a:tbl>
              <a:tblPr/>
              <a:tblGrid>
                <a:gridCol w="1284892"/>
                <a:gridCol w="1887928"/>
                <a:gridCol w="1392375"/>
                <a:gridCol w="1392375"/>
                <a:gridCol w="1420096"/>
                <a:gridCol w="1364653"/>
                <a:gridCol w="2280300"/>
                <a:gridCol w="4217558"/>
              </a:tblGrid>
              <a:tr h="754366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Descripción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DD6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Unidades Disponibles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DD6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Unidades Compradas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DD6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Unidades Vendidas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DD6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Nivel de Stock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DD6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Stock de Seguridad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DD6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Stock Maximo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162C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DD6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Estado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9525">
                      <a:solidFill>
                        <a:srgbClr val="162C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162C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162C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162C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DD6"/>
                    </a:solidFill>
                  </a:tcPr>
                </a:tc>
              </a:tr>
              <a:tr h="458349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Producto1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405,711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27,591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378,653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184,610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6.80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93.33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Stock Optimo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162C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8349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Producto2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535,829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68,146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267,456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28,286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12.72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49.91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Stock Optimo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8349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Producto3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217,952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69,300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74,777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129,794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31.80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34.31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Stock Optimo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8349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Producto4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252,315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99,141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437,455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25,000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39.30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173.42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Stock Optimo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8349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Producto5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982,371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81,557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63,824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150,000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8.30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6.50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Stock Optimo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54366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Producto6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459,783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30,006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309,978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100,000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6.53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67.43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Stock Optimo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96" id="96"/>
          <p:cNvSpPr txBox="true"/>
          <p:nvPr/>
        </p:nvSpPr>
        <p:spPr>
          <a:xfrm rot="0">
            <a:off x="-2293094" y="5252092"/>
            <a:ext cx="2431943" cy="5438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29"/>
              </a:lnSpc>
            </a:pPr>
            <a:r>
              <a:rPr lang="en-US" sz="3164">
                <a:solidFill>
                  <a:srgbClr val="FAFCFC"/>
                </a:solidFill>
                <a:latin typeface="Open Sans"/>
                <a:ea typeface="Open Sans"/>
                <a:cs typeface="Open Sans"/>
                <a:sym typeface="Open Sans"/>
              </a:rPr>
              <a:t>Ciudad</a:t>
            </a:r>
          </a:p>
        </p:txBody>
      </p:sp>
      <p:grpSp>
        <p:nvGrpSpPr>
          <p:cNvPr name="Group 97" id="97"/>
          <p:cNvGrpSpPr/>
          <p:nvPr/>
        </p:nvGrpSpPr>
        <p:grpSpPr>
          <a:xfrm rot="0">
            <a:off x="74661" y="4407895"/>
            <a:ext cx="2431943" cy="536824"/>
            <a:chOff x="0" y="0"/>
            <a:chExt cx="397925" cy="87838"/>
          </a:xfrm>
        </p:grpSpPr>
        <p:sp>
          <p:nvSpPr>
            <p:cNvPr name="Freeform 98" id="98"/>
            <p:cNvSpPr/>
            <p:nvPr/>
          </p:nvSpPr>
          <p:spPr>
            <a:xfrm flipH="false" flipV="false" rot="0">
              <a:off x="0" y="0"/>
              <a:ext cx="397925" cy="87838"/>
            </a:xfrm>
            <a:custGeom>
              <a:avLst/>
              <a:gdLst/>
              <a:ahLst/>
              <a:cxnLst/>
              <a:rect r="r" b="b" t="t" l="l"/>
              <a:pathLst>
                <a:path h="87838" w="397925">
                  <a:moveTo>
                    <a:pt x="0" y="0"/>
                  </a:moveTo>
                  <a:lnTo>
                    <a:pt x="397925" y="0"/>
                  </a:lnTo>
                  <a:lnTo>
                    <a:pt x="397925" y="87838"/>
                  </a:lnTo>
                  <a:lnTo>
                    <a:pt x="0" y="87838"/>
                  </a:lnTo>
                  <a:close/>
                </a:path>
              </a:pathLst>
            </a:custGeom>
            <a:solidFill>
              <a:srgbClr val="FAFCFC"/>
            </a:solidFill>
            <a:ln w="38100" cap="sq">
              <a:solidFill>
                <a:srgbClr val="506E9A"/>
              </a:solidFill>
              <a:prstDash val="solid"/>
              <a:miter/>
            </a:ln>
          </p:spPr>
        </p:sp>
        <p:sp>
          <p:nvSpPr>
            <p:cNvPr name="TextBox 99" id="99"/>
            <p:cNvSpPr txBox="true"/>
            <p:nvPr/>
          </p:nvSpPr>
          <p:spPr>
            <a:xfrm>
              <a:off x="0" y="-38100"/>
              <a:ext cx="397925" cy="1259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00" id="100"/>
          <p:cNvSpPr txBox="true"/>
          <p:nvPr/>
        </p:nvSpPr>
        <p:spPr>
          <a:xfrm rot="0">
            <a:off x="138849" y="4381164"/>
            <a:ext cx="2066529" cy="5052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73"/>
              </a:lnSpc>
            </a:pPr>
            <a:r>
              <a:rPr lang="en-US" sz="298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Todas</a:t>
            </a:r>
          </a:p>
        </p:txBody>
      </p:sp>
      <p:sp>
        <p:nvSpPr>
          <p:cNvPr name="TextBox 101" id="101"/>
          <p:cNvSpPr txBox="true"/>
          <p:nvPr/>
        </p:nvSpPr>
        <p:spPr>
          <a:xfrm rot="0">
            <a:off x="138849" y="3818311"/>
            <a:ext cx="2431943" cy="5438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29"/>
              </a:lnSpc>
            </a:pPr>
            <a:r>
              <a:rPr lang="en-US" sz="3164">
                <a:solidFill>
                  <a:srgbClr val="FAFCFC"/>
                </a:solidFill>
                <a:latin typeface="Open Sans"/>
                <a:ea typeface="Open Sans"/>
                <a:cs typeface="Open Sans"/>
                <a:sym typeface="Open Sans"/>
              </a:rPr>
              <a:t>Tienda</a:t>
            </a:r>
          </a:p>
        </p:txBody>
      </p:sp>
      <p:grpSp>
        <p:nvGrpSpPr>
          <p:cNvPr name="Group 102" id="102"/>
          <p:cNvGrpSpPr/>
          <p:nvPr/>
        </p:nvGrpSpPr>
        <p:grpSpPr>
          <a:xfrm rot="0">
            <a:off x="95978" y="6818977"/>
            <a:ext cx="2431943" cy="536824"/>
            <a:chOff x="0" y="0"/>
            <a:chExt cx="397925" cy="87838"/>
          </a:xfrm>
        </p:grpSpPr>
        <p:sp>
          <p:nvSpPr>
            <p:cNvPr name="Freeform 103" id="103"/>
            <p:cNvSpPr/>
            <p:nvPr/>
          </p:nvSpPr>
          <p:spPr>
            <a:xfrm flipH="false" flipV="false" rot="0">
              <a:off x="0" y="0"/>
              <a:ext cx="397925" cy="87838"/>
            </a:xfrm>
            <a:custGeom>
              <a:avLst/>
              <a:gdLst/>
              <a:ahLst/>
              <a:cxnLst/>
              <a:rect r="r" b="b" t="t" l="l"/>
              <a:pathLst>
                <a:path h="87838" w="397925">
                  <a:moveTo>
                    <a:pt x="0" y="0"/>
                  </a:moveTo>
                  <a:lnTo>
                    <a:pt x="397925" y="0"/>
                  </a:lnTo>
                  <a:lnTo>
                    <a:pt x="397925" y="87838"/>
                  </a:lnTo>
                  <a:lnTo>
                    <a:pt x="0" y="87838"/>
                  </a:lnTo>
                  <a:close/>
                </a:path>
              </a:pathLst>
            </a:custGeom>
            <a:solidFill>
              <a:srgbClr val="FAFCFC"/>
            </a:solidFill>
            <a:ln w="38100" cap="sq">
              <a:solidFill>
                <a:srgbClr val="506E9A"/>
              </a:solidFill>
              <a:prstDash val="solid"/>
              <a:miter/>
            </a:ln>
          </p:spPr>
        </p:sp>
        <p:sp>
          <p:nvSpPr>
            <p:cNvPr name="TextBox 104" id="104"/>
            <p:cNvSpPr txBox="true"/>
            <p:nvPr/>
          </p:nvSpPr>
          <p:spPr>
            <a:xfrm>
              <a:off x="0" y="-38100"/>
              <a:ext cx="397925" cy="1259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05" id="105"/>
          <p:cNvSpPr/>
          <p:nvPr/>
        </p:nvSpPr>
        <p:spPr>
          <a:xfrm flipH="false" flipV="false" rot="5400000">
            <a:off x="2002853" y="6795229"/>
            <a:ext cx="403803" cy="603699"/>
          </a:xfrm>
          <a:custGeom>
            <a:avLst/>
            <a:gdLst/>
            <a:ahLst/>
            <a:cxnLst/>
            <a:rect r="r" b="b" t="t" l="l"/>
            <a:pathLst>
              <a:path h="603699" w="403803">
                <a:moveTo>
                  <a:pt x="0" y="0"/>
                </a:moveTo>
                <a:lnTo>
                  <a:pt x="403803" y="0"/>
                </a:lnTo>
                <a:lnTo>
                  <a:pt x="403803" y="603699"/>
                </a:lnTo>
                <a:lnTo>
                  <a:pt x="0" y="60369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6" id="106"/>
          <p:cNvSpPr txBox="true"/>
          <p:nvPr/>
        </p:nvSpPr>
        <p:spPr>
          <a:xfrm rot="0">
            <a:off x="138849" y="6809452"/>
            <a:ext cx="2066529" cy="5052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73"/>
              </a:lnSpc>
            </a:pPr>
            <a:r>
              <a:rPr lang="en-US" sz="298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Todas</a:t>
            </a:r>
          </a:p>
        </p:txBody>
      </p:sp>
      <p:sp>
        <p:nvSpPr>
          <p:cNvPr name="Freeform 107" id="107"/>
          <p:cNvSpPr/>
          <p:nvPr/>
        </p:nvSpPr>
        <p:spPr>
          <a:xfrm flipH="false" flipV="false" rot="0">
            <a:off x="2100521" y="8355053"/>
            <a:ext cx="316762" cy="316762"/>
          </a:xfrm>
          <a:custGeom>
            <a:avLst/>
            <a:gdLst/>
            <a:ahLst/>
            <a:cxnLst/>
            <a:rect r="r" b="b" t="t" l="l"/>
            <a:pathLst>
              <a:path h="316762" w="316762">
                <a:moveTo>
                  <a:pt x="0" y="0"/>
                </a:moveTo>
                <a:lnTo>
                  <a:pt x="316762" y="0"/>
                </a:lnTo>
                <a:lnTo>
                  <a:pt x="316762" y="316762"/>
                </a:lnTo>
                <a:lnTo>
                  <a:pt x="0" y="31676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w="47625" cap="sq">
            <a:solidFill>
              <a:srgbClr val="000000"/>
            </a:solidFill>
            <a:prstDash val="solid"/>
            <a:miter/>
          </a:ln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C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-9138553" y="6280086"/>
            <a:ext cx="18588843" cy="4966004"/>
          </a:xfrm>
          <a:custGeom>
            <a:avLst/>
            <a:gdLst/>
            <a:ahLst/>
            <a:cxnLst/>
            <a:rect r="r" b="b" t="t" l="l"/>
            <a:pathLst>
              <a:path h="4966004" w="18588843">
                <a:moveTo>
                  <a:pt x="0" y="0"/>
                </a:moveTo>
                <a:lnTo>
                  <a:pt x="18588843" y="0"/>
                </a:lnTo>
                <a:lnTo>
                  <a:pt x="18588843" y="4966004"/>
                </a:lnTo>
                <a:lnTo>
                  <a:pt x="0" y="49660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7242" r="0" b="-6655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300843" y="-2379553"/>
            <a:ext cx="18588843" cy="3696439"/>
          </a:xfrm>
          <a:custGeom>
            <a:avLst/>
            <a:gdLst/>
            <a:ahLst/>
            <a:cxnLst/>
            <a:rect r="r" b="b" t="t" l="l"/>
            <a:pathLst>
              <a:path h="3696439" w="18588843">
                <a:moveTo>
                  <a:pt x="0" y="0"/>
                </a:moveTo>
                <a:lnTo>
                  <a:pt x="18588843" y="0"/>
                </a:lnTo>
                <a:lnTo>
                  <a:pt x="18588843" y="3696439"/>
                </a:lnTo>
                <a:lnTo>
                  <a:pt x="0" y="369643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0337" r="0" b="-123762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4913" y="86429"/>
            <a:ext cx="1284197" cy="1230457"/>
          </a:xfrm>
          <a:custGeom>
            <a:avLst/>
            <a:gdLst/>
            <a:ahLst/>
            <a:cxnLst/>
            <a:rect r="r" b="b" t="t" l="l"/>
            <a:pathLst>
              <a:path h="1230457" w="1284197">
                <a:moveTo>
                  <a:pt x="0" y="0"/>
                </a:moveTo>
                <a:lnTo>
                  <a:pt x="1284197" y="0"/>
                </a:lnTo>
                <a:lnTo>
                  <a:pt x="1284197" y="1230457"/>
                </a:lnTo>
                <a:lnTo>
                  <a:pt x="0" y="123045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0992" t="-35018" r="-30658" b="-33693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912657" y="222560"/>
            <a:ext cx="3375343" cy="814395"/>
          </a:xfrm>
          <a:custGeom>
            <a:avLst/>
            <a:gdLst/>
            <a:ahLst/>
            <a:cxnLst/>
            <a:rect r="r" b="b" t="t" l="l"/>
            <a:pathLst>
              <a:path h="814395" w="3375343">
                <a:moveTo>
                  <a:pt x="0" y="0"/>
                </a:moveTo>
                <a:lnTo>
                  <a:pt x="3375343" y="0"/>
                </a:lnTo>
                <a:lnTo>
                  <a:pt x="3375343" y="814395"/>
                </a:lnTo>
                <a:lnTo>
                  <a:pt x="0" y="81439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5926" r="0" b="-11002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975941" y="214305"/>
            <a:ext cx="2708116" cy="814395"/>
          </a:xfrm>
          <a:custGeom>
            <a:avLst/>
            <a:gdLst/>
            <a:ahLst/>
            <a:cxnLst/>
            <a:rect r="r" b="b" t="t" l="l"/>
            <a:pathLst>
              <a:path h="814395" w="2708116">
                <a:moveTo>
                  <a:pt x="0" y="0"/>
                </a:moveTo>
                <a:lnTo>
                  <a:pt x="2708116" y="0"/>
                </a:lnTo>
                <a:lnTo>
                  <a:pt x="2708116" y="814395"/>
                </a:lnTo>
                <a:lnTo>
                  <a:pt x="0" y="81439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079" t="-4035" r="-1079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039225" y="214305"/>
            <a:ext cx="2708116" cy="814395"/>
          </a:xfrm>
          <a:custGeom>
            <a:avLst/>
            <a:gdLst/>
            <a:ahLst/>
            <a:cxnLst/>
            <a:rect r="r" b="b" t="t" l="l"/>
            <a:pathLst>
              <a:path h="814395" w="2708116">
                <a:moveTo>
                  <a:pt x="0" y="0"/>
                </a:moveTo>
                <a:lnTo>
                  <a:pt x="2708116" y="0"/>
                </a:lnTo>
                <a:lnTo>
                  <a:pt x="2708116" y="814395"/>
                </a:lnTo>
                <a:lnTo>
                  <a:pt x="0" y="81439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079" t="-4035" r="-1079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6102509" y="222560"/>
            <a:ext cx="2708116" cy="814395"/>
          </a:xfrm>
          <a:custGeom>
            <a:avLst/>
            <a:gdLst/>
            <a:ahLst/>
            <a:cxnLst/>
            <a:rect r="r" b="b" t="t" l="l"/>
            <a:pathLst>
              <a:path h="814395" w="2708116">
                <a:moveTo>
                  <a:pt x="0" y="0"/>
                </a:moveTo>
                <a:lnTo>
                  <a:pt x="2708116" y="0"/>
                </a:lnTo>
                <a:lnTo>
                  <a:pt x="2708116" y="814395"/>
                </a:lnTo>
                <a:lnTo>
                  <a:pt x="0" y="81439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079" t="-4035" r="-1079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75099" y="1957357"/>
            <a:ext cx="2431943" cy="536824"/>
            <a:chOff x="0" y="0"/>
            <a:chExt cx="397925" cy="8783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97925" cy="87838"/>
            </a:xfrm>
            <a:custGeom>
              <a:avLst/>
              <a:gdLst/>
              <a:ahLst/>
              <a:cxnLst/>
              <a:rect r="r" b="b" t="t" l="l"/>
              <a:pathLst>
                <a:path h="87838" w="397925">
                  <a:moveTo>
                    <a:pt x="0" y="0"/>
                  </a:moveTo>
                  <a:lnTo>
                    <a:pt x="397925" y="0"/>
                  </a:lnTo>
                  <a:lnTo>
                    <a:pt x="397925" y="87838"/>
                  </a:lnTo>
                  <a:lnTo>
                    <a:pt x="0" y="87838"/>
                  </a:lnTo>
                  <a:close/>
                </a:path>
              </a:pathLst>
            </a:custGeom>
            <a:solidFill>
              <a:srgbClr val="FAFCFC"/>
            </a:solidFill>
            <a:ln w="38100" cap="sq">
              <a:solidFill>
                <a:srgbClr val="506E9A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397925" cy="1259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5400000">
            <a:off x="1913532" y="1935321"/>
            <a:ext cx="403803" cy="603699"/>
          </a:xfrm>
          <a:custGeom>
            <a:avLst/>
            <a:gdLst/>
            <a:ahLst/>
            <a:cxnLst/>
            <a:rect r="r" b="b" t="t" l="l"/>
            <a:pathLst>
              <a:path h="603699" w="403803">
                <a:moveTo>
                  <a:pt x="0" y="0"/>
                </a:moveTo>
                <a:lnTo>
                  <a:pt x="403803" y="0"/>
                </a:lnTo>
                <a:lnTo>
                  <a:pt x="403803" y="603699"/>
                </a:lnTo>
                <a:lnTo>
                  <a:pt x="0" y="60369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109165" y="8878217"/>
            <a:ext cx="2431943" cy="1093829"/>
            <a:chOff x="0" y="0"/>
            <a:chExt cx="397925" cy="178977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397925" cy="178977"/>
            </a:xfrm>
            <a:custGeom>
              <a:avLst/>
              <a:gdLst/>
              <a:ahLst/>
              <a:cxnLst/>
              <a:rect r="r" b="b" t="t" l="l"/>
              <a:pathLst>
                <a:path h="178977" w="397925">
                  <a:moveTo>
                    <a:pt x="0" y="0"/>
                  </a:moveTo>
                  <a:lnTo>
                    <a:pt x="397925" y="0"/>
                  </a:lnTo>
                  <a:lnTo>
                    <a:pt x="397925" y="178977"/>
                  </a:lnTo>
                  <a:lnTo>
                    <a:pt x="0" y="178977"/>
                  </a:lnTo>
                  <a:close/>
                </a:path>
              </a:pathLst>
            </a:custGeom>
            <a:solidFill>
              <a:srgbClr val="FAFCFC"/>
            </a:solidFill>
            <a:ln w="38100" cap="sq">
              <a:solidFill>
                <a:srgbClr val="506E9A"/>
              </a:solidFill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397925" cy="217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76950" y="3205287"/>
            <a:ext cx="2431943" cy="536824"/>
            <a:chOff x="0" y="0"/>
            <a:chExt cx="397925" cy="87838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397925" cy="87838"/>
            </a:xfrm>
            <a:custGeom>
              <a:avLst/>
              <a:gdLst/>
              <a:ahLst/>
              <a:cxnLst/>
              <a:rect r="r" b="b" t="t" l="l"/>
              <a:pathLst>
                <a:path h="87838" w="397925">
                  <a:moveTo>
                    <a:pt x="0" y="0"/>
                  </a:moveTo>
                  <a:lnTo>
                    <a:pt x="397925" y="0"/>
                  </a:lnTo>
                  <a:lnTo>
                    <a:pt x="397925" y="87838"/>
                  </a:lnTo>
                  <a:lnTo>
                    <a:pt x="0" y="87838"/>
                  </a:lnTo>
                  <a:close/>
                </a:path>
              </a:pathLst>
            </a:custGeom>
            <a:solidFill>
              <a:srgbClr val="FAFCFC"/>
            </a:solidFill>
            <a:ln w="38100" cap="sq">
              <a:solidFill>
                <a:srgbClr val="506E9A"/>
              </a:solidFill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397925" cy="1259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138849" y="3184121"/>
            <a:ext cx="2066529" cy="5052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73"/>
              </a:lnSpc>
            </a:pPr>
            <a:r>
              <a:rPr lang="en-US" sz="298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Todas</a:t>
            </a:r>
          </a:p>
        </p:txBody>
      </p:sp>
      <p:sp>
        <p:nvSpPr>
          <p:cNvPr name="Freeform 20" id="20"/>
          <p:cNvSpPr/>
          <p:nvPr/>
        </p:nvSpPr>
        <p:spPr>
          <a:xfrm flipH="false" flipV="false" rot="5400000">
            <a:off x="1913532" y="3157693"/>
            <a:ext cx="403803" cy="603699"/>
          </a:xfrm>
          <a:custGeom>
            <a:avLst/>
            <a:gdLst/>
            <a:ahLst/>
            <a:cxnLst/>
            <a:rect r="r" b="b" t="t" l="l"/>
            <a:pathLst>
              <a:path h="603699" w="403803">
                <a:moveTo>
                  <a:pt x="0" y="0"/>
                </a:moveTo>
                <a:lnTo>
                  <a:pt x="403803" y="0"/>
                </a:lnTo>
                <a:lnTo>
                  <a:pt x="403803" y="603699"/>
                </a:lnTo>
                <a:lnTo>
                  <a:pt x="0" y="60369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1" id="21"/>
          <p:cNvGrpSpPr/>
          <p:nvPr/>
        </p:nvGrpSpPr>
        <p:grpSpPr>
          <a:xfrm rot="0">
            <a:off x="109165" y="7696421"/>
            <a:ext cx="2431943" cy="1070247"/>
            <a:chOff x="0" y="0"/>
            <a:chExt cx="397925" cy="175119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397925" cy="175119"/>
            </a:xfrm>
            <a:custGeom>
              <a:avLst/>
              <a:gdLst/>
              <a:ahLst/>
              <a:cxnLst/>
              <a:rect r="r" b="b" t="t" l="l"/>
              <a:pathLst>
                <a:path h="175119" w="397925">
                  <a:moveTo>
                    <a:pt x="0" y="0"/>
                  </a:moveTo>
                  <a:lnTo>
                    <a:pt x="397925" y="0"/>
                  </a:lnTo>
                  <a:lnTo>
                    <a:pt x="397925" y="175119"/>
                  </a:lnTo>
                  <a:lnTo>
                    <a:pt x="0" y="175119"/>
                  </a:lnTo>
                  <a:close/>
                </a:path>
              </a:pathLst>
            </a:custGeom>
            <a:solidFill>
              <a:srgbClr val="FAFCFC"/>
            </a:solidFill>
            <a:ln w="38100" cap="sq">
              <a:solidFill>
                <a:srgbClr val="506E9A"/>
              </a:solidFill>
              <a:prstDash val="solid"/>
              <a:miter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0" y="-38100"/>
              <a:ext cx="397925" cy="2132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4" id="24"/>
          <p:cNvSpPr/>
          <p:nvPr/>
        </p:nvSpPr>
        <p:spPr>
          <a:xfrm flipH="false" flipV="false" rot="0">
            <a:off x="10830983" y="6772484"/>
            <a:ext cx="354240" cy="354240"/>
          </a:xfrm>
          <a:custGeom>
            <a:avLst/>
            <a:gdLst/>
            <a:ahLst/>
            <a:cxnLst/>
            <a:rect r="r" b="b" t="t" l="l"/>
            <a:pathLst>
              <a:path h="354240" w="354240">
                <a:moveTo>
                  <a:pt x="0" y="0"/>
                </a:moveTo>
                <a:lnTo>
                  <a:pt x="354240" y="0"/>
                </a:lnTo>
                <a:lnTo>
                  <a:pt x="354240" y="354240"/>
                </a:lnTo>
                <a:lnTo>
                  <a:pt x="0" y="35424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10830983" y="6772484"/>
            <a:ext cx="354240" cy="354240"/>
          </a:xfrm>
          <a:custGeom>
            <a:avLst/>
            <a:gdLst/>
            <a:ahLst/>
            <a:cxnLst/>
            <a:rect r="r" b="b" t="t" l="l"/>
            <a:pathLst>
              <a:path h="354240" w="354240">
                <a:moveTo>
                  <a:pt x="0" y="0"/>
                </a:moveTo>
                <a:lnTo>
                  <a:pt x="354240" y="0"/>
                </a:lnTo>
                <a:lnTo>
                  <a:pt x="354240" y="354240"/>
                </a:lnTo>
                <a:lnTo>
                  <a:pt x="0" y="35424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6" id="26"/>
          <p:cNvSpPr txBox="true"/>
          <p:nvPr/>
        </p:nvSpPr>
        <p:spPr>
          <a:xfrm rot="0">
            <a:off x="235054" y="7688384"/>
            <a:ext cx="2066529" cy="10291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73"/>
              </a:lnSpc>
            </a:pPr>
            <a:r>
              <a:rPr lang="en-US" sz="298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Licores</a:t>
            </a:r>
          </a:p>
          <a:p>
            <a:pPr algn="l">
              <a:lnSpc>
                <a:spcPts val="4173"/>
              </a:lnSpc>
            </a:pPr>
            <a:r>
              <a:rPr lang="en-US" sz="298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Vinos</a:t>
            </a:r>
          </a:p>
        </p:txBody>
      </p:sp>
      <p:sp>
        <p:nvSpPr>
          <p:cNvPr name="Freeform 27" id="27"/>
          <p:cNvSpPr/>
          <p:nvPr/>
        </p:nvSpPr>
        <p:spPr>
          <a:xfrm flipH="false" flipV="false" rot="0">
            <a:off x="2100521" y="7838266"/>
            <a:ext cx="316762" cy="316762"/>
          </a:xfrm>
          <a:custGeom>
            <a:avLst/>
            <a:gdLst/>
            <a:ahLst/>
            <a:cxnLst/>
            <a:rect r="r" b="b" t="t" l="l"/>
            <a:pathLst>
              <a:path h="316762" w="316762">
                <a:moveTo>
                  <a:pt x="0" y="0"/>
                </a:moveTo>
                <a:lnTo>
                  <a:pt x="316762" y="0"/>
                </a:lnTo>
                <a:lnTo>
                  <a:pt x="316762" y="316762"/>
                </a:lnTo>
                <a:lnTo>
                  <a:pt x="0" y="31676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w="47625" cap="sq">
            <a:solidFill>
              <a:srgbClr val="000000"/>
            </a:solidFill>
            <a:prstDash val="solid"/>
            <a:miter/>
          </a:ln>
        </p:spPr>
      </p:sp>
      <p:grpSp>
        <p:nvGrpSpPr>
          <p:cNvPr name="Group 28" id="28"/>
          <p:cNvGrpSpPr/>
          <p:nvPr/>
        </p:nvGrpSpPr>
        <p:grpSpPr>
          <a:xfrm rot="0">
            <a:off x="4730942" y="1381014"/>
            <a:ext cx="3132320" cy="1513230"/>
            <a:chOff x="0" y="0"/>
            <a:chExt cx="665734" cy="321617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665734" cy="321617"/>
            </a:xfrm>
            <a:custGeom>
              <a:avLst/>
              <a:gdLst/>
              <a:ahLst/>
              <a:cxnLst/>
              <a:rect r="r" b="b" t="t" l="l"/>
              <a:pathLst>
                <a:path h="321617" w="665734">
                  <a:moveTo>
                    <a:pt x="0" y="0"/>
                  </a:moveTo>
                  <a:lnTo>
                    <a:pt x="665734" y="0"/>
                  </a:lnTo>
                  <a:lnTo>
                    <a:pt x="665734" y="321617"/>
                  </a:lnTo>
                  <a:lnTo>
                    <a:pt x="0" y="321617"/>
                  </a:lnTo>
                  <a:close/>
                </a:path>
              </a:pathLst>
            </a:custGeom>
            <a:solidFill>
              <a:srgbClr val="654258">
                <a:alpha val="10980"/>
              </a:srgbClr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-38100"/>
              <a:ext cx="665734" cy="3597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4730942" y="1837180"/>
            <a:ext cx="3145100" cy="1057064"/>
            <a:chOff x="0" y="0"/>
            <a:chExt cx="860230" cy="289122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860230" cy="289122"/>
            </a:xfrm>
            <a:custGeom>
              <a:avLst/>
              <a:gdLst/>
              <a:ahLst/>
              <a:cxnLst/>
              <a:rect r="r" b="b" t="t" l="l"/>
              <a:pathLst>
                <a:path h="289122" w="860230">
                  <a:moveTo>
                    <a:pt x="0" y="0"/>
                  </a:moveTo>
                  <a:lnTo>
                    <a:pt x="860230" y="0"/>
                  </a:lnTo>
                  <a:lnTo>
                    <a:pt x="860230" y="289122"/>
                  </a:lnTo>
                  <a:lnTo>
                    <a:pt x="0" y="28912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204565"/>
              </a:solidFill>
              <a:prstDash val="solid"/>
              <a:miter/>
            </a:ln>
          </p:spPr>
        </p:sp>
        <p:sp>
          <p:nvSpPr>
            <p:cNvPr name="TextBox 33" id="33"/>
            <p:cNvSpPr txBox="true"/>
            <p:nvPr/>
          </p:nvSpPr>
          <p:spPr>
            <a:xfrm>
              <a:off x="0" y="-38100"/>
              <a:ext cx="860230" cy="3272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4730942" y="1385142"/>
            <a:ext cx="3145100" cy="498743"/>
            <a:chOff x="0" y="0"/>
            <a:chExt cx="860230" cy="136413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860230" cy="136413"/>
            </a:xfrm>
            <a:custGeom>
              <a:avLst/>
              <a:gdLst/>
              <a:ahLst/>
              <a:cxnLst/>
              <a:rect r="r" b="b" t="t" l="l"/>
              <a:pathLst>
                <a:path h="136413" w="860230">
                  <a:moveTo>
                    <a:pt x="0" y="0"/>
                  </a:moveTo>
                  <a:lnTo>
                    <a:pt x="860230" y="0"/>
                  </a:lnTo>
                  <a:lnTo>
                    <a:pt x="860230" y="136413"/>
                  </a:lnTo>
                  <a:lnTo>
                    <a:pt x="0" y="1364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204565"/>
              </a:solidFill>
              <a:prstDash val="solid"/>
              <a:miter/>
            </a:ln>
          </p:spPr>
        </p:sp>
        <p:sp>
          <p:nvSpPr>
            <p:cNvPr name="TextBox 36" id="36"/>
            <p:cNvSpPr txBox="true"/>
            <p:nvPr/>
          </p:nvSpPr>
          <p:spPr>
            <a:xfrm>
              <a:off x="0" y="-38100"/>
              <a:ext cx="860230" cy="1745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7" id="37"/>
          <p:cNvGrpSpPr/>
          <p:nvPr/>
        </p:nvGrpSpPr>
        <p:grpSpPr>
          <a:xfrm rot="0">
            <a:off x="8101387" y="1385142"/>
            <a:ext cx="3637862" cy="1513230"/>
            <a:chOff x="0" y="0"/>
            <a:chExt cx="773180" cy="321617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773180" cy="321617"/>
            </a:xfrm>
            <a:custGeom>
              <a:avLst/>
              <a:gdLst/>
              <a:ahLst/>
              <a:cxnLst/>
              <a:rect r="r" b="b" t="t" l="l"/>
              <a:pathLst>
                <a:path h="321617" w="773180">
                  <a:moveTo>
                    <a:pt x="0" y="0"/>
                  </a:moveTo>
                  <a:lnTo>
                    <a:pt x="773180" y="0"/>
                  </a:lnTo>
                  <a:lnTo>
                    <a:pt x="773180" y="321617"/>
                  </a:lnTo>
                  <a:lnTo>
                    <a:pt x="0" y="321617"/>
                  </a:lnTo>
                  <a:close/>
                </a:path>
              </a:pathLst>
            </a:custGeom>
            <a:solidFill>
              <a:srgbClr val="654258">
                <a:alpha val="10980"/>
              </a:srgbClr>
            </a:solidFill>
          </p:spPr>
        </p:sp>
        <p:sp>
          <p:nvSpPr>
            <p:cNvPr name="TextBox 39" id="39"/>
            <p:cNvSpPr txBox="true"/>
            <p:nvPr/>
          </p:nvSpPr>
          <p:spPr>
            <a:xfrm>
              <a:off x="0" y="-38100"/>
              <a:ext cx="773180" cy="3597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40" id="40"/>
          <p:cNvGrpSpPr/>
          <p:nvPr/>
        </p:nvGrpSpPr>
        <p:grpSpPr>
          <a:xfrm rot="0">
            <a:off x="8110912" y="1837180"/>
            <a:ext cx="3659142" cy="1057064"/>
            <a:chOff x="0" y="0"/>
            <a:chExt cx="1000828" cy="289122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0" y="0"/>
              <a:ext cx="1000828" cy="289122"/>
            </a:xfrm>
            <a:custGeom>
              <a:avLst/>
              <a:gdLst/>
              <a:ahLst/>
              <a:cxnLst/>
              <a:rect r="r" b="b" t="t" l="l"/>
              <a:pathLst>
                <a:path h="289122" w="1000828">
                  <a:moveTo>
                    <a:pt x="0" y="0"/>
                  </a:moveTo>
                  <a:lnTo>
                    <a:pt x="1000828" y="0"/>
                  </a:lnTo>
                  <a:lnTo>
                    <a:pt x="1000828" y="289122"/>
                  </a:lnTo>
                  <a:lnTo>
                    <a:pt x="0" y="28912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204565"/>
              </a:solidFill>
              <a:prstDash val="solid"/>
              <a:miter/>
            </a:ln>
          </p:spPr>
        </p:sp>
        <p:sp>
          <p:nvSpPr>
            <p:cNvPr name="TextBox 42" id="42"/>
            <p:cNvSpPr txBox="true"/>
            <p:nvPr/>
          </p:nvSpPr>
          <p:spPr>
            <a:xfrm>
              <a:off x="0" y="-38100"/>
              <a:ext cx="1000828" cy="3272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43" id="43"/>
          <p:cNvGrpSpPr/>
          <p:nvPr/>
        </p:nvGrpSpPr>
        <p:grpSpPr>
          <a:xfrm rot="0">
            <a:off x="8110912" y="1385142"/>
            <a:ext cx="3659142" cy="498743"/>
            <a:chOff x="0" y="0"/>
            <a:chExt cx="1000828" cy="136413"/>
          </a:xfrm>
        </p:grpSpPr>
        <p:sp>
          <p:nvSpPr>
            <p:cNvPr name="Freeform 44" id="44"/>
            <p:cNvSpPr/>
            <p:nvPr/>
          </p:nvSpPr>
          <p:spPr>
            <a:xfrm flipH="false" flipV="false" rot="0">
              <a:off x="0" y="0"/>
              <a:ext cx="1000828" cy="136413"/>
            </a:xfrm>
            <a:custGeom>
              <a:avLst/>
              <a:gdLst/>
              <a:ahLst/>
              <a:cxnLst/>
              <a:rect r="r" b="b" t="t" l="l"/>
              <a:pathLst>
                <a:path h="136413" w="1000828">
                  <a:moveTo>
                    <a:pt x="0" y="0"/>
                  </a:moveTo>
                  <a:lnTo>
                    <a:pt x="1000828" y="0"/>
                  </a:lnTo>
                  <a:lnTo>
                    <a:pt x="1000828" y="136413"/>
                  </a:lnTo>
                  <a:lnTo>
                    <a:pt x="0" y="1364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204565"/>
              </a:solidFill>
              <a:prstDash val="solid"/>
              <a:miter/>
            </a:ln>
          </p:spPr>
        </p:sp>
        <p:sp>
          <p:nvSpPr>
            <p:cNvPr name="TextBox 45" id="45"/>
            <p:cNvSpPr txBox="true"/>
            <p:nvPr/>
          </p:nvSpPr>
          <p:spPr>
            <a:xfrm>
              <a:off x="0" y="-38100"/>
              <a:ext cx="1000828" cy="1745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46" id="46"/>
          <p:cNvGrpSpPr/>
          <p:nvPr/>
        </p:nvGrpSpPr>
        <p:grpSpPr>
          <a:xfrm rot="0">
            <a:off x="12033409" y="1403162"/>
            <a:ext cx="3637862" cy="1513230"/>
            <a:chOff x="0" y="0"/>
            <a:chExt cx="773180" cy="321617"/>
          </a:xfrm>
        </p:grpSpPr>
        <p:sp>
          <p:nvSpPr>
            <p:cNvPr name="Freeform 47" id="47"/>
            <p:cNvSpPr/>
            <p:nvPr/>
          </p:nvSpPr>
          <p:spPr>
            <a:xfrm flipH="false" flipV="false" rot="0">
              <a:off x="0" y="0"/>
              <a:ext cx="773180" cy="321617"/>
            </a:xfrm>
            <a:custGeom>
              <a:avLst/>
              <a:gdLst/>
              <a:ahLst/>
              <a:cxnLst/>
              <a:rect r="r" b="b" t="t" l="l"/>
              <a:pathLst>
                <a:path h="321617" w="773180">
                  <a:moveTo>
                    <a:pt x="0" y="0"/>
                  </a:moveTo>
                  <a:lnTo>
                    <a:pt x="773180" y="0"/>
                  </a:lnTo>
                  <a:lnTo>
                    <a:pt x="773180" y="321617"/>
                  </a:lnTo>
                  <a:lnTo>
                    <a:pt x="0" y="321617"/>
                  </a:lnTo>
                  <a:close/>
                </a:path>
              </a:pathLst>
            </a:custGeom>
            <a:solidFill>
              <a:srgbClr val="654258">
                <a:alpha val="10980"/>
              </a:srgbClr>
            </a:solidFill>
          </p:spPr>
        </p:sp>
        <p:sp>
          <p:nvSpPr>
            <p:cNvPr name="TextBox 48" id="48"/>
            <p:cNvSpPr txBox="true"/>
            <p:nvPr/>
          </p:nvSpPr>
          <p:spPr>
            <a:xfrm>
              <a:off x="0" y="-38100"/>
              <a:ext cx="773180" cy="3597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49" id="49"/>
          <p:cNvGrpSpPr/>
          <p:nvPr/>
        </p:nvGrpSpPr>
        <p:grpSpPr>
          <a:xfrm rot="0">
            <a:off x="12015474" y="1837180"/>
            <a:ext cx="3659142" cy="1057064"/>
            <a:chOff x="0" y="0"/>
            <a:chExt cx="1000828" cy="289122"/>
          </a:xfrm>
        </p:grpSpPr>
        <p:sp>
          <p:nvSpPr>
            <p:cNvPr name="Freeform 50" id="50"/>
            <p:cNvSpPr/>
            <p:nvPr/>
          </p:nvSpPr>
          <p:spPr>
            <a:xfrm flipH="false" flipV="false" rot="0">
              <a:off x="0" y="0"/>
              <a:ext cx="1000828" cy="289122"/>
            </a:xfrm>
            <a:custGeom>
              <a:avLst/>
              <a:gdLst/>
              <a:ahLst/>
              <a:cxnLst/>
              <a:rect r="r" b="b" t="t" l="l"/>
              <a:pathLst>
                <a:path h="289122" w="1000828">
                  <a:moveTo>
                    <a:pt x="0" y="0"/>
                  </a:moveTo>
                  <a:lnTo>
                    <a:pt x="1000828" y="0"/>
                  </a:lnTo>
                  <a:lnTo>
                    <a:pt x="1000828" y="289122"/>
                  </a:lnTo>
                  <a:lnTo>
                    <a:pt x="0" y="28912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204565"/>
              </a:solidFill>
              <a:prstDash val="solid"/>
              <a:miter/>
            </a:ln>
          </p:spPr>
        </p:sp>
        <p:sp>
          <p:nvSpPr>
            <p:cNvPr name="TextBox 51" id="51"/>
            <p:cNvSpPr txBox="true"/>
            <p:nvPr/>
          </p:nvSpPr>
          <p:spPr>
            <a:xfrm>
              <a:off x="0" y="-38100"/>
              <a:ext cx="1000828" cy="3272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2" id="52"/>
          <p:cNvGrpSpPr/>
          <p:nvPr/>
        </p:nvGrpSpPr>
        <p:grpSpPr>
          <a:xfrm rot="0">
            <a:off x="12015474" y="1385142"/>
            <a:ext cx="3659142" cy="498743"/>
            <a:chOff x="0" y="0"/>
            <a:chExt cx="1000828" cy="136413"/>
          </a:xfrm>
        </p:grpSpPr>
        <p:sp>
          <p:nvSpPr>
            <p:cNvPr name="Freeform 53" id="53"/>
            <p:cNvSpPr/>
            <p:nvPr/>
          </p:nvSpPr>
          <p:spPr>
            <a:xfrm flipH="false" flipV="false" rot="0">
              <a:off x="0" y="0"/>
              <a:ext cx="1000828" cy="136413"/>
            </a:xfrm>
            <a:custGeom>
              <a:avLst/>
              <a:gdLst/>
              <a:ahLst/>
              <a:cxnLst/>
              <a:rect r="r" b="b" t="t" l="l"/>
              <a:pathLst>
                <a:path h="136413" w="1000828">
                  <a:moveTo>
                    <a:pt x="0" y="0"/>
                  </a:moveTo>
                  <a:lnTo>
                    <a:pt x="1000828" y="0"/>
                  </a:lnTo>
                  <a:lnTo>
                    <a:pt x="1000828" y="136413"/>
                  </a:lnTo>
                  <a:lnTo>
                    <a:pt x="0" y="1364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204565"/>
              </a:solidFill>
              <a:prstDash val="solid"/>
              <a:miter/>
            </a:ln>
          </p:spPr>
        </p:sp>
        <p:sp>
          <p:nvSpPr>
            <p:cNvPr name="TextBox 54" id="54"/>
            <p:cNvSpPr txBox="true"/>
            <p:nvPr/>
          </p:nvSpPr>
          <p:spPr>
            <a:xfrm>
              <a:off x="0" y="-38100"/>
              <a:ext cx="1000828" cy="1745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5" id="55"/>
          <p:cNvGrpSpPr/>
          <p:nvPr/>
        </p:nvGrpSpPr>
        <p:grpSpPr>
          <a:xfrm rot="0">
            <a:off x="10458909" y="3086191"/>
            <a:ext cx="7680046" cy="3463996"/>
            <a:chOff x="0" y="0"/>
            <a:chExt cx="1532038" cy="691008"/>
          </a:xfrm>
        </p:grpSpPr>
        <p:sp>
          <p:nvSpPr>
            <p:cNvPr name="Freeform 56" id="56"/>
            <p:cNvSpPr/>
            <p:nvPr/>
          </p:nvSpPr>
          <p:spPr>
            <a:xfrm flipH="false" flipV="false" rot="0">
              <a:off x="0" y="0"/>
              <a:ext cx="1532038" cy="691008"/>
            </a:xfrm>
            <a:custGeom>
              <a:avLst/>
              <a:gdLst/>
              <a:ahLst/>
              <a:cxnLst/>
              <a:rect r="r" b="b" t="t" l="l"/>
              <a:pathLst>
                <a:path h="691008" w="1532038">
                  <a:moveTo>
                    <a:pt x="0" y="0"/>
                  </a:moveTo>
                  <a:lnTo>
                    <a:pt x="1532038" y="0"/>
                  </a:lnTo>
                  <a:lnTo>
                    <a:pt x="1532038" y="691008"/>
                  </a:lnTo>
                  <a:lnTo>
                    <a:pt x="0" y="691008"/>
                  </a:lnTo>
                  <a:close/>
                </a:path>
              </a:pathLst>
            </a:custGeom>
            <a:solidFill>
              <a:srgbClr val="654258">
                <a:alpha val="10980"/>
              </a:srgbClr>
            </a:solidFill>
          </p:spPr>
        </p:sp>
        <p:sp>
          <p:nvSpPr>
            <p:cNvPr name="TextBox 57" id="57"/>
            <p:cNvSpPr txBox="true"/>
            <p:nvPr/>
          </p:nvSpPr>
          <p:spPr>
            <a:xfrm>
              <a:off x="0" y="-38100"/>
              <a:ext cx="1532038" cy="7291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8" id="58"/>
          <p:cNvSpPr/>
          <p:nvPr/>
        </p:nvSpPr>
        <p:spPr>
          <a:xfrm flipH="false" flipV="false" rot="0">
            <a:off x="10393283" y="3463665"/>
            <a:ext cx="7798757" cy="3017269"/>
          </a:xfrm>
          <a:custGeom>
            <a:avLst/>
            <a:gdLst/>
            <a:ahLst/>
            <a:cxnLst/>
            <a:rect r="r" b="b" t="t" l="l"/>
            <a:pathLst>
              <a:path h="3017269" w="7798757">
                <a:moveTo>
                  <a:pt x="0" y="0"/>
                </a:moveTo>
                <a:lnTo>
                  <a:pt x="7798757" y="0"/>
                </a:lnTo>
                <a:lnTo>
                  <a:pt x="7798757" y="3017269"/>
                </a:lnTo>
                <a:lnTo>
                  <a:pt x="0" y="3017269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69118" t="-83787" r="-4286" b="-131913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59" id="59"/>
          <p:cNvSpPr txBox="true"/>
          <p:nvPr/>
        </p:nvSpPr>
        <p:spPr>
          <a:xfrm rot="0">
            <a:off x="1813584" y="39393"/>
            <a:ext cx="3811919" cy="11225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89"/>
              </a:lnSpc>
            </a:pPr>
            <a:r>
              <a:rPr lang="en-US" sz="6492">
                <a:solidFill>
                  <a:srgbClr val="FAFCFC"/>
                </a:solidFill>
                <a:latin typeface="Yeseva One"/>
                <a:ea typeface="Yeseva One"/>
                <a:cs typeface="Yeseva One"/>
                <a:sym typeface="Yeseva One"/>
              </a:rPr>
              <a:t>Compras</a:t>
            </a:r>
          </a:p>
        </p:txBody>
      </p:sp>
      <p:sp>
        <p:nvSpPr>
          <p:cNvPr name="TextBox 60" id="60"/>
          <p:cNvSpPr txBox="true"/>
          <p:nvPr/>
        </p:nvSpPr>
        <p:spPr>
          <a:xfrm rot="0">
            <a:off x="9176606" y="281854"/>
            <a:ext cx="2433355" cy="6196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65"/>
              </a:lnSpc>
            </a:pPr>
            <a:r>
              <a:rPr lang="en-US" sz="3618">
                <a:solidFill>
                  <a:srgbClr val="000000"/>
                </a:solidFill>
                <a:latin typeface="Yeseva One"/>
                <a:ea typeface="Yeseva One"/>
                <a:cs typeface="Yeseva One"/>
                <a:sym typeface="Yeseva One"/>
              </a:rPr>
              <a:t>Inventario</a:t>
            </a:r>
          </a:p>
        </p:txBody>
      </p:sp>
      <p:sp>
        <p:nvSpPr>
          <p:cNvPr name="TextBox 61" id="61"/>
          <p:cNvSpPr txBox="true"/>
          <p:nvPr/>
        </p:nvSpPr>
        <p:spPr>
          <a:xfrm rot="0">
            <a:off x="6797067" y="273599"/>
            <a:ext cx="1319000" cy="6196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65"/>
              </a:lnSpc>
            </a:pPr>
            <a:r>
              <a:rPr lang="en-US" sz="3618">
                <a:solidFill>
                  <a:srgbClr val="000000"/>
                </a:solidFill>
                <a:latin typeface="Yeseva One"/>
                <a:ea typeface="Yeseva One"/>
                <a:cs typeface="Yeseva One"/>
                <a:sym typeface="Yeseva One"/>
              </a:rPr>
              <a:t>Inicio</a:t>
            </a:r>
          </a:p>
        </p:txBody>
      </p:sp>
      <p:sp>
        <p:nvSpPr>
          <p:cNvPr name="TextBox 62" id="62"/>
          <p:cNvSpPr txBox="true"/>
          <p:nvPr/>
        </p:nvSpPr>
        <p:spPr>
          <a:xfrm rot="0">
            <a:off x="12542977" y="273599"/>
            <a:ext cx="1574044" cy="6196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65"/>
              </a:lnSpc>
            </a:pPr>
            <a:r>
              <a:rPr lang="en-US" sz="3618">
                <a:solidFill>
                  <a:srgbClr val="000000"/>
                </a:solidFill>
                <a:latin typeface="Yeseva One"/>
                <a:ea typeface="Yeseva One"/>
                <a:cs typeface="Yeseva One"/>
                <a:sym typeface="Yeseva One"/>
              </a:rPr>
              <a:t>Ventas</a:t>
            </a:r>
          </a:p>
        </p:txBody>
      </p:sp>
      <p:sp>
        <p:nvSpPr>
          <p:cNvPr name="TextBox 63" id="63"/>
          <p:cNvSpPr txBox="true"/>
          <p:nvPr/>
        </p:nvSpPr>
        <p:spPr>
          <a:xfrm rot="0">
            <a:off x="15118235" y="273599"/>
            <a:ext cx="2964187" cy="6196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65"/>
              </a:lnSpc>
            </a:pPr>
            <a:r>
              <a:rPr lang="en-US" sz="3618">
                <a:solidFill>
                  <a:srgbClr val="000000"/>
                </a:solidFill>
                <a:latin typeface="Yeseva One"/>
                <a:ea typeface="Yeseva One"/>
                <a:cs typeface="Yeseva One"/>
                <a:sym typeface="Yeseva One"/>
              </a:rPr>
              <a:t>Rentabilidad</a:t>
            </a:r>
          </a:p>
        </p:txBody>
      </p:sp>
      <p:sp>
        <p:nvSpPr>
          <p:cNvPr name="TextBox 64" id="64"/>
          <p:cNvSpPr txBox="true"/>
          <p:nvPr/>
        </p:nvSpPr>
        <p:spPr>
          <a:xfrm rot="0">
            <a:off x="138849" y="1971875"/>
            <a:ext cx="2066529" cy="5052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73"/>
              </a:lnSpc>
            </a:pPr>
            <a:r>
              <a:rPr lang="en-US" sz="298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Todas</a:t>
            </a:r>
          </a:p>
        </p:txBody>
      </p:sp>
      <p:sp>
        <p:nvSpPr>
          <p:cNvPr name="TextBox 65" id="65"/>
          <p:cNvSpPr txBox="true"/>
          <p:nvPr/>
        </p:nvSpPr>
        <p:spPr>
          <a:xfrm rot="0">
            <a:off x="109165" y="1329870"/>
            <a:ext cx="2431943" cy="5438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29"/>
              </a:lnSpc>
            </a:pPr>
            <a:r>
              <a:rPr lang="en-US" sz="3164">
                <a:solidFill>
                  <a:srgbClr val="FAFCFC"/>
                </a:solidFill>
                <a:latin typeface="Open Sans"/>
                <a:ea typeface="Open Sans"/>
                <a:cs typeface="Open Sans"/>
                <a:sym typeface="Open Sans"/>
              </a:rPr>
              <a:t>Producto</a:t>
            </a:r>
          </a:p>
        </p:txBody>
      </p:sp>
      <p:sp>
        <p:nvSpPr>
          <p:cNvPr name="TextBox 66" id="66"/>
          <p:cNvSpPr txBox="true"/>
          <p:nvPr/>
        </p:nvSpPr>
        <p:spPr>
          <a:xfrm rot="0">
            <a:off x="348690" y="8918221"/>
            <a:ext cx="1952892" cy="9661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44"/>
              </a:lnSpc>
            </a:pPr>
            <a:r>
              <a:rPr lang="en-US" sz="2817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Borrar Filtros</a:t>
            </a:r>
          </a:p>
        </p:txBody>
      </p:sp>
      <p:sp>
        <p:nvSpPr>
          <p:cNvPr name="TextBox 67" id="67"/>
          <p:cNvSpPr txBox="true"/>
          <p:nvPr/>
        </p:nvSpPr>
        <p:spPr>
          <a:xfrm rot="0">
            <a:off x="75099" y="2542388"/>
            <a:ext cx="2431943" cy="5438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29"/>
              </a:lnSpc>
            </a:pPr>
            <a:r>
              <a:rPr lang="en-US" sz="3164">
                <a:solidFill>
                  <a:srgbClr val="FAFCFC"/>
                </a:solidFill>
                <a:latin typeface="Open Sans"/>
                <a:ea typeface="Open Sans"/>
                <a:cs typeface="Open Sans"/>
                <a:sym typeface="Open Sans"/>
              </a:rPr>
              <a:t>Ciudad</a:t>
            </a:r>
          </a:p>
        </p:txBody>
      </p:sp>
      <p:sp>
        <p:nvSpPr>
          <p:cNvPr name="TextBox 68" id="68"/>
          <p:cNvSpPr txBox="true"/>
          <p:nvPr/>
        </p:nvSpPr>
        <p:spPr>
          <a:xfrm rot="0">
            <a:off x="95978" y="6189449"/>
            <a:ext cx="2431943" cy="5438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29"/>
              </a:lnSpc>
            </a:pPr>
            <a:r>
              <a:rPr lang="en-US" sz="3164">
                <a:solidFill>
                  <a:srgbClr val="FAFCFC"/>
                </a:solidFill>
                <a:latin typeface="Open Sans"/>
                <a:ea typeface="Open Sans"/>
                <a:cs typeface="Open Sans"/>
                <a:sym typeface="Open Sans"/>
              </a:rPr>
              <a:t>Categoria</a:t>
            </a:r>
          </a:p>
        </p:txBody>
      </p:sp>
      <p:sp>
        <p:nvSpPr>
          <p:cNvPr name="TextBox 69" id="69"/>
          <p:cNvSpPr txBox="true"/>
          <p:nvPr/>
        </p:nvSpPr>
        <p:spPr>
          <a:xfrm rot="0">
            <a:off x="4730942" y="1412114"/>
            <a:ext cx="3145100" cy="3298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45"/>
              </a:lnSpc>
            </a:pPr>
            <a:r>
              <a:rPr lang="en-US" sz="1889">
                <a:solidFill>
                  <a:srgbClr val="000000"/>
                </a:solidFill>
                <a:latin typeface="Yeseva One"/>
                <a:ea typeface="Yeseva One"/>
                <a:cs typeface="Yeseva One"/>
                <a:sym typeface="Yeseva One"/>
              </a:rPr>
              <a:t>Unidades Compradas</a:t>
            </a:r>
          </a:p>
        </p:txBody>
      </p:sp>
      <p:sp>
        <p:nvSpPr>
          <p:cNvPr name="TextBox 70" id="70"/>
          <p:cNvSpPr txBox="true"/>
          <p:nvPr/>
        </p:nvSpPr>
        <p:spPr>
          <a:xfrm rot="0">
            <a:off x="4737212" y="2113649"/>
            <a:ext cx="3145100" cy="530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39"/>
              </a:lnSpc>
            </a:pPr>
            <a:r>
              <a:rPr lang="en-US" sz="3099">
                <a:solidFill>
                  <a:srgbClr val="000000"/>
                </a:solidFill>
                <a:latin typeface="Yeseva One"/>
                <a:ea typeface="Yeseva One"/>
                <a:cs typeface="Yeseva One"/>
                <a:sym typeface="Yeseva One"/>
              </a:rPr>
              <a:t>23mill.</a:t>
            </a:r>
          </a:p>
        </p:txBody>
      </p:sp>
      <p:sp>
        <p:nvSpPr>
          <p:cNvPr name="TextBox 71" id="71"/>
          <p:cNvSpPr txBox="true"/>
          <p:nvPr/>
        </p:nvSpPr>
        <p:spPr>
          <a:xfrm rot="0">
            <a:off x="8110912" y="1412114"/>
            <a:ext cx="3659142" cy="3298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45"/>
              </a:lnSpc>
            </a:pPr>
            <a:r>
              <a:rPr lang="en-US" sz="1889">
                <a:solidFill>
                  <a:srgbClr val="000000"/>
                </a:solidFill>
                <a:latin typeface="Yeseva One"/>
                <a:ea typeface="Yeseva One"/>
                <a:cs typeface="Yeseva One"/>
                <a:sym typeface="Yeseva One"/>
              </a:rPr>
              <a:t>Costo de Compra</a:t>
            </a:r>
          </a:p>
        </p:txBody>
      </p:sp>
      <p:sp>
        <p:nvSpPr>
          <p:cNvPr name="TextBox 72" id="72"/>
          <p:cNvSpPr txBox="true"/>
          <p:nvPr/>
        </p:nvSpPr>
        <p:spPr>
          <a:xfrm rot="0">
            <a:off x="8118207" y="2113649"/>
            <a:ext cx="3659142" cy="530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39"/>
              </a:lnSpc>
            </a:pPr>
            <a:r>
              <a:rPr lang="en-US" sz="3099">
                <a:solidFill>
                  <a:srgbClr val="000000"/>
                </a:solidFill>
                <a:latin typeface="Yeseva One"/>
                <a:ea typeface="Yeseva One"/>
                <a:cs typeface="Yeseva One"/>
                <a:sym typeface="Yeseva One"/>
              </a:rPr>
              <a:t>$2mill.</a:t>
            </a:r>
          </a:p>
        </p:txBody>
      </p:sp>
      <p:sp>
        <p:nvSpPr>
          <p:cNvPr name="TextBox 73" id="73"/>
          <p:cNvSpPr txBox="true"/>
          <p:nvPr/>
        </p:nvSpPr>
        <p:spPr>
          <a:xfrm rot="0">
            <a:off x="12015474" y="1412114"/>
            <a:ext cx="3659142" cy="3298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45"/>
              </a:lnSpc>
            </a:pPr>
            <a:r>
              <a:rPr lang="en-US" sz="1889">
                <a:solidFill>
                  <a:srgbClr val="000000"/>
                </a:solidFill>
                <a:latin typeface="Yeseva One"/>
                <a:ea typeface="Yeseva One"/>
                <a:cs typeface="Yeseva One"/>
                <a:sym typeface="Yeseva One"/>
              </a:rPr>
              <a:t>Máximo Plazo de Entrega</a:t>
            </a:r>
          </a:p>
        </p:txBody>
      </p:sp>
      <p:sp>
        <p:nvSpPr>
          <p:cNvPr name="TextBox 74" id="74"/>
          <p:cNvSpPr txBox="true"/>
          <p:nvPr/>
        </p:nvSpPr>
        <p:spPr>
          <a:xfrm rot="0">
            <a:off x="12022769" y="2113649"/>
            <a:ext cx="3659142" cy="530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39"/>
              </a:lnSpc>
            </a:pPr>
            <a:r>
              <a:rPr lang="en-US" sz="3099">
                <a:solidFill>
                  <a:srgbClr val="000000"/>
                </a:solidFill>
                <a:latin typeface="Yeseva One"/>
                <a:ea typeface="Yeseva One"/>
                <a:cs typeface="Yeseva One"/>
                <a:sym typeface="Yeseva One"/>
              </a:rPr>
              <a:t>4dias</a:t>
            </a:r>
          </a:p>
        </p:txBody>
      </p:sp>
      <p:sp>
        <p:nvSpPr>
          <p:cNvPr name="Freeform 75" id="75"/>
          <p:cNvSpPr/>
          <p:nvPr/>
        </p:nvSpPr>
        <p:spPr>
          <a:xfrm flipH="false" flipV="false" rot="0">
            <a:off x="10399554" y="3086191"/>
            <a:ext cx="7798757" cy="409810"/>
          </a:xfrm>
          <a:custGeom>
            <a:avLst/>
            <a:gdLst/>
            <a:ahLst/>
            <a:cxnLst/>
            <a:rect r="r" b="b" t="t" l="l"/>
            <a:pathLst>
              <a:path h="409810" w="7798757">
                <a:moveTo>
                  <a:pt x="0" y="0"/>
                </a:moveTo>
                <a:lnTo>
                  <a:pt x="7798757" y="0"/>
                </a:lnTo>
                <a:lnTo>
                  <a:pt x="7798757" y="409809"/>
                </a:lnTo>
                <a:lnTo>
                  <a:pt x="0" y="409809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69879" t="-616892" r="-3525" b="-1607489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76" id="76"/>
          <p:cNvSpPr txBox="true"/>
          <p:nvPr/>
        </p:nvSpPr>
        <p:spPr>
          <a:xfrm rot="0">
            <a:off x="12079470" y="3029041"/>
            <a:ext cx="4486967" cy="4346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6"/>
              </a:lnSpc>
            </a:pPr>
            <a:r>
              <a:rPr lang="en-US" sz="2504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Proveedores mas importantes</a:t>
            </a:r>
          </a:p>
        </p:txBody>
      </p:sp>
      <p:grpSp>
        <p:nvGrpSpPr>
          <p:cNvPr name="Group 77" id="77"/>
          <p:cNvGrpSpPr/>
          <p:nvPr/>
        </p:nvGrpSpPr>
        <p:grpSpPr>
          <a:xfrm rot="0">
            <a:off x="10445664" y="6806923"/>
            <a:ext cx="7672704" cy="3276802"/>
            <a:chOff x="0" y="0"/>
            <a:chExt cx="1607604" cy="686564"/>
          </a:xfrm>
        </p:grpSpPr>
        <p:sp>
          <p:nvSpPr>
            <p:cNvPr name="Freeform 78" id="78"/>
            <p:cNvSpPr/>
            <p:nvPr/>
          </p:nvSpPr>
          <p:spPr>
            <a:xfrm flipH="false" flipV="false" rot="0">
              <a:off x="0" y="0"/>
              <a:ext cx="1607604" cy="686564"/>
            </a:xfrm>
            <a:custGeom>
              <a:avLst/>
              <a:gdLst/>
              <a:ahLst/>
              <a:cxnLst/>
              <a:rect r="r" b="b" t="t" l="l"/>
              <a:pathLst>
                <a:path h="686564" w="1607604">
                  <a:moveTo>
                    <a:pt x="0" y="0"/>
                  </a:moveTo>
                  <a:lnTo>
                    <a:pt x="1607604" y="0"/>
                  </a:lnTo>
                  <a:lnTo>
                    <a:pt x="1607604" y="686564"/>
                  </a:lnTo>
                  <a:lnTo>
                    <a:pt x="0" y="686564"/>
                  </a:lnTo>
                  <a:close/>
                </a:path>
              </a:pathLst>
            </a:custGeom>
            <a:solidFill>
              <a:srgbClr val="654258">
                <a:alpha val="10980"/>
              </a:srgbClr>
            </a:solidFill>
          </p:spPr>
        </p:sp>
        <p:sp>
          <p:nvSpPr>
            <p:cNvPr name="TextBox 79" id="79"/>
            <p:cNvSpPr txBox="true"/>
            <p:nvPr/>
          </p:nvSpPr>
          <p:spPr>
            <a:xfrm>
              <a:off x="0" y="-38100"/>
              <a:ext cx="1607604" cy="7246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0" id="80"/>
          <p:cNvSpPr/>
          <p:nvPr/>
        </p:nvSpPr>
        <p:spPr>
          <a:xfrm flipH="false" flipV="false" rot="0">
            <a:off x="10409646" y="6818977"/>
            <a:ext cx="7788664" cy="3276802"/>
          </a:xfrm>
          <a:custGeom>
            <a:avLst/>
            <a:gdLst/>
            <a:ahLst/>
            <a:cxnLst/>
            <a:rect r="r" b="b" t="t" l="l"/>
            <a:pathLst>
              <a:path h="3276802" w="7788664">
                <a:moveTo>
                  <a:pt x="0" y="0"/>
                </a:moveTo>
                <a:lnTo>
                  <a:pt x="7788665" y="0"/>
                </a:lnTo>
                <a:lnTo>
                  <a:pt x="7788665" y="3276802"/>
                </a:lnTo>
                <a:lnTo>
                  <a:pt x="0" y="327680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67194" t="-174277" r="0" b="-5646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grpSp>
        <p:nvGrpSpPr>
          <p:cNvPr name="Group 81" id="81"/>
          <p:cNvGrpSpPr/>
          <p:nvPr/>
        </p:nvGrpSpPr>
        <p:grpSpPr>
          <a:xfrm rot="0">
            <a:off x="109165" y="5585950"/>
            <a:ext cx="2431943" cy="536824"/>
            <a:chOff x="0" y="0"/>
            <a:chExt cx="397925" cy="87838"/>
          </a:xfrm>
        </p:grpSpPr>
        <p:sp>
          <p:nvSpPr>
            <p:cNvPr name="Freeform 82" id="82"/>
            <p:cNvSpPr/>
            <p:nvPr/>
          </p:nvSpPr>
          <p:spPr>
            <a:xfrm flipH="false" flipV="false" rot="0">
              <a:off x="0" y="0"/>
              <a:ext cx="397925" cy="87838"/>
            </a:xfrm>
            <a:custGeom>
              <a:avLst/>
              <a:gdLst/>
              <a:ahLst/>
              <a:cxnLst/>
              <a:rect r="r" b="b" t="t" l="l"/>
              <a:pathLst>
                <a:path h="87838" w="397925">
                  <a:moveTo>
                    <a:pt x="0" y="0"/>
                  </a:moveTo>
                  <a:lnTo>
                    <a:pt x="397925" y="0"/>
                  </a:lnTo>
                  <a:lnTo>
                    <a:pt x="397925" y="87838"/>
                  </a:lnTo>
                  <a:lnTo>
                    <a:pt x="0" y="87838"/>
                  </a:lnTo>
                  <a:close/>
                </a:path>
              </a:pathLst>
            </a:custGeom>
            <a:solidFill>
              <a:srgbClr val="FAFCFC"/>
            </a:solidFill>
            <a:ln w="38100" cap="sq">
              <a:solidFill>
                <a:srgbClr val="506E9A"/>
              </a:solidFill>
              <a:prstDash val="solid"/>
              <a:miter/>
            </a:ln>
          </p:spPr>
        </p:sp>
        <p:sp>
          <p:nvSpPr>
            <p:cNvPr name="TextBox 83" id="83"/>
            <p:cNvSpPr txBox="true"/>
            <p:nvPr/>
          </p:nvSpPr>
          <p:spPr>
            <a:xfrm>
              <a:off x="0" y="-38100"/>
              <a:ext cx="397925" cy="1259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4" id="84"/>
          <p:cNvSpPr txBox="true"/>
          <p:nvPr/>
        </p:nvSpPr>
        <p:spPr>
          <a:xfrm rot="0">
            <a:off x="138849" y="5555197"/>
            <a:ext cx="2066529" cy="5052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73"/>
              </a:lnSpc>
            </a:pPr>
            <a:r>
              <a:rPr lang="en-US" sz="298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Todas</a:t>
            </a:r>
          </a:p>
        </p:txBody>
      </p:sp>
      <p:sp>
        <p:nvSpPr>
          <p:cNvPr name="TextBox 85" id="85"/>
          <p:cNvSpPr txBox="true"/>
          <p:nvPr/>
        </p:nvSpPr>
        <p:spPr>
          <a:xfrm rot="0">
            <a:off x="76950" y="5020919"/>
            <a:ext cx="2431943" cy="5438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29"/>
              </a:lnSpc>
            </a:pPr>
            <a:r>
              <a:rPr lang="en-US" sz="3164">
                <a:solidFill>
                  <a:srgbClr val="FAFCFC"/>
                </a:solidFill>
                <a:latin typeface="Open Sans"/>
                <a:ea typeface="Open Sans"/>
                <a:cs typeface="Open Sans"/>
                <a:sym typeface="Open Sans"/>
              </a:rPr>
              <a:t>Mes</a:t>
            </a:r>
          </a:p>
        </p:txBody>
      </p:sp>
      <p:sp>
        <p:nvSpPr>
          <p:cNvPr name="Freeform 86" id="86"/>
          <p:cNvSpPr/>
          <p:nvPr/>
        </p:nvSpPr>
        <p:spPr>
          <a:xfrm flipH="false" flipV="false" rot="5400000">
            <a:off x="1968787" y="5552513"/>
            <a:ext cx="403803" cy="603699"/>
          </a:xfrm>
          <a:custGeom>
            <a:avLst/>
            <a:gdLst/>
            <a:ahLst/>
            <a:cxnLst/>
            <a:rect r="r" b="b" t="t" l="l"/>
            <a:pathLst>
              <a:path h="603699" w="403803">
                <a:moveTo>
                  <a:pt x="0" y="0"/>
                </a:moveTo>
                <a:lnTo>
                  <a:pt x="403803" y="0"/>
                </a:lnTo>
                <a:lnTo>
                  <a:pt x="403803" y="603698"/>
                </a:lnTo>
                <a:lnTo>
                  <a:pt x="0" y="60369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7" id="87"/>
          <p:cNvSpPr/>
          <p:nvPr/>
        </p:nvSpPr>
        <p:spPr>
          <a:xfrm flipH="false" flipV="false" rot="0">
            <a:off x="10434351" y="6845462"/>
            <a:ext cx="7680160" cy="634855"/>
          </a:xfrm>
          <a:custGeom>
            <a:avLst/>
            <a:gdLst/>
            <a:ahLst/>
            <a:cxnLst/>
            <a:rect r="r" b="b" t="t" l="l"/>
            <a:pathLst>
              <a:path h="634855" w="7680160">
                <a:moveTo>
                  <a:pt x="0" y="0"/>
                </a:moveTo>
                <a:lnTo>
                  <a:pt x="7680161" y="0"/>
                </a:lnTo>
                <a:lnTo>
                  <a:pt x="7680161" y="634855"/>
                </a:lnTo>
                <a:lnTo>
                  <a:pt x="0" y="634855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70415" t="-395165" r="-4319" b="-993775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88" id="88"/>
          <p:cNvSpPr txBox="true"/>
          <p:nvPr/>
        </p:nvSpPr>
        <p:spPr>
          <a:xfrm rot="0">
            <a:off x="12638859" y="6920651"/>
            <a:ext cx="3271145" cy="4008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77"/>
              </a:lnSpc>
            </a:pPr>
            <a:r>
              <a:rPr lang="en-US" sz="2412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Compras por categoria</a:t>
            </a:r>
          </a:p>
        </p:txBody>
      </p:sp>
      <p:sp>
        <p:nvSpPr>
          <p:cNvPr name="TextBox 89" id="89"/>
          <p:cNvSpPr txBox="true"/>
          <p:nvPr/>
        </p:nvSpPr>
        <p:spPr>
          <a:xfrm rot="0">
            <a:off x="-2293094" y="5252092"/>
            <a:ext cx="2431943" cy="5438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29"/>
              </a:lnSpc>
            </a:pPr>
            <a:r>
              <a:rPr lang="en-US" sz="3164">
                <a:solidFill>
                  <a:srgbClr val="FAFCFC"/>
                </a:solidFill>
                <a:latin typeface="Open Sans"/>
                <a:ea typeface="Open Sans"/>
                <a:cs typeface="Open Sans"/>
                <a:sym typeface="Open Sans"/>
              </a:rPr>
              <a:t>Ciudad</a:t>
            </a:r>
          </a:p>
        </p:txBody>
      </p:sp>
      <p:grpSp>
        <p:nvGrpSpPr>
          <p:cNvPr name="Group 90" id="90"/>
          <p:cNvGrpSpPr/>
          <p:nvPr/>
        </p:nvGrpSpPr>
        <p:grpSpPr>
          <a:xfrm rot="0">
            <a:off x="74661" y="4407895"/>
            <a:ext cx="2431943" cy="536824"/>
            <a:chOff x="0" y="0"/>
            <a:chExt cx="397925" cy="87838"/>
          </a:xfrm>
        </p:grpSpPr>
        <p:sp>
          <p:nvSpPr>
            <p:cNvPr name="Freeform 91" id="91"/>
            <p:cNvSpPr/>
            <p:nvPr/>
          </p:nvSpPr>
          <p:spPr>
            <a:xfrm flipH="false" flipV="false" rot="0">
              <a:off x="0" y="0"/>
              <a:ext cx="397925" cy="87838"/>
            </a:xfrm>
            <a:custGeom>
              <a:avLst/>
              <a:gdLst/>
              <a:ahLst/>
              <a:cxnLst/>
              <a:rect r="r" b="b" t="t" l="l"/>
              <a:pathLst>
                <a:path h="87838" w="397925">
                  <a:moveTo>
                    <a:pt x="0" y="0"/>
                  </a:moveTo>
                  <a:lnTo>
                    <a:pt x="397925" y="0"/>
                  </a:lnTo>
                  <a:lnTo>
                    <a:pt x="397925" y="87838"/>
                  </a:lnTo>
                  <a:lnTo>
                    <a:pt x="0" y="87838"/>
                  </a:lnTo>
                  <a:close/>
                </a:path>
              </a:pathLst>
            </a:custGeom>
            <a:solidFill>
              <a:srgbClr val="FAFCFC"/>
            </a:solidFill>
            <a:ln w="38100" cap="sq">
              <a:solidFill>
                <a:srgbClr val="506E9A"/>
              </a:solidFill>
              <a:prstDash val="solid"/>
              <a:miter/>
            </a:ln>
          </p:spPr>
        </p:sp>
        <p:sp>
          <p:nvSpPr>
            <p:cNvPr name="TextBox 92" id="92"/>
            <p:cNvSpPr txBox="true"/>
            <p:nvPr/>
          </p:nvSpPr>
          <p:spPr>
            <a:xfrm>
              <a:off x="0" y="-38100"/>
              <a:ext cx="397925" cy="1259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93" id="93"/>
          <p:cNvSpPr txBox="true"/>
          <p:nvPr/>
        </p:nvSpPr>
        <p:spPr>
          <a:xfrm rot="0">
            <a:off x="138849" y="4381164"/>
            <a:ext cx="2066529" cy="5052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73"/>
              </a:lnSpc>
            </a:pPr>
            <a:r>
              <a:rPr lang="en-US" sz="298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Todas</a:t>
            </a:r>
          </a:p>
        </p:txBody>
      </p:sp>
      <p:sp>
        <p:nvSpPr>
          <p:cNvPr name="TextBox 94" id="94"/>
          <p:cNvSpPr txBox="true"/>
          <p:nvPr/>
        </p:nvSpPr>
        <p:spPr>
          <a:xfrm rot="0">
            <a:off x="138849" y="3818311"/>
            <a:ext cx="2431943" cy="5438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29"/>
              </a:lnSpc>
            </a:pPr>
            <a:r>
              <a:rPr lang="en-US" sz="3164">
                <a:solidFill>
                  <a:srgbClr val="FAFCFC"/>
                </a:solidFill>
                <a:latin typeface="Open Sans"/>
                <a:ea typeface="Open Sans"/>
                <a:cs typeface="Open Sans"/>
                <a:sym typeface="Open Sans"/>
              </a:rPr>
              <a:t>Tienda</a:t>
            </a:r>
          </a:p>
        </p:txBody>
      </p:sp>
      <p:sp>
        <p:nvSpPr>
          <p:cNvPr name="Freeform 95" id="95"/>
          <p:cNvSpPr/>
          <p:nvPr/>
        </p:nvSpPr>
        <p:spPr>
          <a:xfrm flipH="false" flipV="false" rot="5400000">
            <a:off x="1968787" y="4374458"/>
            <a:ext cx="403803" cy="603699"/>
          </a:xfrm>
          <a:custGeom>
            <a:avLst/>
            <a:gdLst/>
            <a:ahLst/>
            <a:cxnLst/>
            <a:rect r="r" b="b" t="t" l="l"/>
            <a:pathLst>
              <a:path h="603699" w="403803">
                <a:moveTo>
                  <a:pt x="0" y="0"/>
                </a:moveTo>
                <a:lnTo>
                  <a:pt x="403803" y="0"/>
                </a:lnTo>
                <a:lnTo>
                  <a:pt x="403803" y="603698"/>
                </a:lnTo>
                <a:lnTo>
                  <a:pt x="0" y="60369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6" id="96"/>
          <p:cNvGrpSpPr/>
          <p:nvPr/>
        </p:nvGrpSpPr>
        <p:grpSpPr>
          <a:xfrm rot="0">
            <a:off x="95978" y="6818977"/>
            <a:ext cx="2431943" cy="536824"/>
            <a:chOff x="0" y="0"/>
            <a:chExt cx="397925" cy="87838"/>
          </a:xfrm>
        </p:grpSpPr>
        <p:sp>
          <p:nvSpPr>
            <p:cNvPr name="Freeform 97" id="97"/>
            <p:cNvSpPr/>
            <p:nvPr/>
          </p:nvSpPr>
          <p:spPr>
            <a:xfrm flipH="false" flipV="false" rot="0">
              <a:off x="0" y="0"/>
              <a:ext cx="397925" cy="87838"/>
            </a:xfrm>
            <a:custGeom>
              <a:avLst/>
              <a:gdLst/>
              <a:ahLst/>
              <a:cxnLst/>
              <a:rect r="r" b="b" t="t" l="l"/>
              <a:pathLst>
                <a:path h="87838" w="397925">
                  <a:moveTo>
                    <a:pt x="0" y="0"/>
                  </a:moveTo>
                  <a:lnTo>
                    <a:pt x="397925" y="0"/>
                  </a:lnTo>
                  <a:lnTo>
                    <a:pt x="397925" y="87838"/>
                  </a:lnTo>
                  <a:lnTo>
                    <a:pt x="0" y="87838"/>
                  </a:lnTo>
                  <a:close/>
                </a:path>
              </a:pathLst>
            </a:custGeom>
            <a:solidFill>
              <a:srgbClr val="FAFCFC"/>
            </a:solidFill>
            <a:ln w="38100" cap="sq">
              <a:solidFill>
                <a:srgbClr val="506E9A"/>
              </a:solidFill>
              <a:prstDash val="solid"/>
              <a:miter/>
            </a:ln>
          </p:spPr>
        </p:sp>
        <p:sp>
          <p:nvSpPr>
            <p:cNvPr name="TextBox 98" id="98"/>
            <p:cNvSpPr txBox="true"/>
            <p:nvPr/>
          </p:nvSpPr>
          <p:spPr>
            <a:xfrm>
              <a:off x="0" y="-38100"/>
              <a:ext cx="397925" cy="1259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99" id="99"/>
          <p:cNvSpPr/>
          <p:nvPr/>
        </p:nvSpPr>
        <p:spPr>
          <a:xfrm flipH="false" flipV="false" rot="5400000">
            <a:off x="2002853" y="6795229"/>
            <a:ext cx="403803" cy="603699"/>
          </a:xfrm>
          <a:custGeom>
            <a:avLst/>
            <a:gdLst/>
            <a:ahLst/>
            <a:cxnLst/>
            <a:rect r="r" b="b" t="t" l="l"/>
            <a:pathLst>
              <a:path h="603699" w="403803">
                <a:moveTo>
                  <a:pt x="0" y="0"/>
                </a:moveTo>
                <a:lnTo>
                  <a:pt x="403803" y="0"/>
                </a:lnTo>
                <a:lnTo>
                  <a:pt x="403803" y="603699"/>
                </a:lnTo>
                <a:lnTo>
                  <a:pt x="0" y="60369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0" id="100"/>
          <p:cNvSpPr txBox="true"/>
          <p:nvPr/>
        </p:nvSpPr>
        <p:spPr>
          <a:xfrm rot="0">
            <a:off x="138849" y="6809452"/>
            <a:ext cx="2066529" cy="5052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73"/>
              </a:lnSpc>
            </a:pPr>
            <a:r>
              <a:rPr lang="en-US" sz="298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Todas</a:t>
            </a:r>
          </a:p>
        </p:txBody>
      </p:sp>
      <p:sp>
        <p:nvSpPr>
          <p:cNvPr name="Freeform 101" id="101"/>
          <p:cNvSpPr/>
          <p:nvPr/>
        </p:nvSpPr>
        <p:spPr>
          <a:xfrm flipH="false" flipV="false" rot="0">
            <a:off x="2100521" y="8355053"/>
            <a:ext cx="316762" cy="316762"/>
          </a:xfrm>
          <a:custGeom>
            <a:avLst/>
            <a:gdLst/>
            <a:ahLst/>
            <a:cxnLst/>
            <a:rect r="r" b="b" t="t" l="l"/>
            <a:pathLst>
              <a:path h="316762" w="316762">
                <a:moveTo>
                  <a:pt x="0" y="0"/>
                </a:moveTo>
                <a:lnTo>
                  <a:pt x="316762" y="0"/>
                </a:lnTo>
                <a:lnTo>
                  <a:pt x="316762" y="316762"/>
                </a:lnTo>
                <a:lnTo>
                  <a:pt x="0" y="31676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w="47625" cap="sq">
            <a:solidFill>
              <a:srgbClr val="000000"/>
            </a:solidFill>
            <a:prstDash val="solid"/>
            <a:miter/>
          </a:ln>
        </p:spPr>
      </p:sp>
      <p:grpSp>
        <p:nvGrpSpPr>
          <p:cNvPr name="Group 102" id="102"/>
          <p:cNvGrpSpPr/>
          <p:nvPr/>
        </p:nvGrpSpPr>
        <p:grpSpPr>
          <a:xfrm rot="0">
            <a:off x="2809103" y="3117446"/>
            <a:ext cx="7490549" cy="4181534"/>
            <a:chOff x="0" y="0"/>
            <a:chExt cx="1569439" cy="876125"/>
          </a:xfrm>
        </p:grpSpPr>
        <p:sp>
          <p:nvSpPr>
            <p:cNvPr name="Freeform 103" id="103"/>
            <p:cNvSpPr/>
            <p:nvPr/>
          </p:nvSpPr>
          <p:spPr>
            <a:xfrm flipH="false" flipV="false" rot="0">
              <a:off x="0" y="0"/>
              <a:ext cx="1569439" cy="876125"/>
            </a:xfrm>
            <a:custGeom>
              <a:avLst/>
              <a:gdLst/>
              <a:ahLst/>
              <a:cxnLst/>
              <a:rect r="r" b="b" t="t" l="l"/>
              <a:pathLst>
                <a:path h="876125" w="1569439">
                  <a:moveTo>
                    <a:pt x="0" y="0"/>
                  </a:moveTo>
                  <a:lnTo>
                    <a:pt x="1569439" y="0"/>
                  </a:lnTo>
                  <a:lnTo>
                    <a:pt x="1569439" y="876125"/>
                  </a:lnTo>
                  <a:lnTo>
                    <a:pt x="0" y="876125"/>
                  </a:lnTo>
                  <a:close/>
                </a:path>
              </a:pathLst>
            </a:custGeom>
            <a:solidFill>
              <a:srgbClr val="654258">
                <a:alpha val="10980"/>
              </a:srgbClr>
            </a:solidFill>
          </p:spPr>
        </p:sp>
        <p:sp>
          <p:nvSpPr>
            <p:cNvPr name="TextBox 104" id="104"/>
            <p:cNvSpPr txBox="true"/>
            <p:nvPr/>
          </p:nvSpPr>
          <p:spPr>
            <a:xfrm>
              <a:off x="0" y="-38100"/>
              <a:ext cx="1569439" cy="914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pic>
        <p:nvPicPr>
          <p:cNvPr name="Picture 105" id="105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2069278" y="3002286"/>
            <a:ext cx="8877898" cy="5093340"/>
          </a:xfrm>
          <a:prstGeom prst="rect">
            <a:avLst/>
          </a:prstGeom>
        </p:spPr>
      </p:pic>
      <p:pic>
        <p:nvPicPr>
          <p:cNvPr name="Picture 106" id="106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2192014" y="7101524"/>
            <a:ext cx="4083052" cy="3322455"/>
          </a:xfrm>
          <a:prstGeom prst="rect">
            <a:avLst/>
          </a:prstGeom>
        </p:spPr>
      </p:pic>
      <p:sp>
        <p:nvSpPr>
          <p:cNvPr name="Freeform 107" id="107"/>
          <p:cNvSpPr/>
          <p:nvPr/>
        </p:nvSpPr>
        <p:spPr>
          <a:xfrm flipH="false" flipV="false" rot="0">
            <a:off x="2809103" y="3757963"/>
            <a:ext cx="7490549" cy="3512113"/>
          </a:xfrm>
          <a:custGeom>
            <a:avLst/>
            <a:gdLst/>
            <a:ahLst/>
            <a:cxnLst/>
            <a:rect r="r" b="b" t="t" l="l"/>
            <a:pathLst>
              <a:path h="3512113" w="7490549">
                <a:moveTo>
                  <a:pt x="0" y="0"/>
                </a:moveTo>
                <a:lnTo>
                  <a:pt x="7490548" y="0"/>
                </a:lnTo>
                <a:lnTo>
                  <a:pt x="7490548" y="3512113"/>
                </a:lnTo>
                <a:lnTo>
                  <a:pt x="0" y="3512113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106999" t="-214043" r="-19821" b="-26703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grpSp>
        <p:nvGrpSpPr>
          <p:cNvPr name="Group 108" id="108"/>
          <p:cNvGrpSpPr/>
          <p:nvPr/>
        </p:nvGrpSpPr>
        <p:grpSpPr>
          <a:xfrm rot="0">
            <a:off x="3193066" y="7355801"/>
            <a:ext cx="6684355" cy="2854705"/>
            <a:chOff x="0" y="0"/>
            <a:chExt cx="1607604" cy="686564"/>
          </a:xfrm>
        </p:grpSpPr>
        <p:sp>
          <p:nvSpPr>
            <p:cNvPr name="Freeform 109" id="109"/>
            <p:cNvSpPr/>
            <p:nvPr/>
          </p:nvSpPr>
          <p:spPr>
            <a:xfrm flipH="false" flipV="false" rot="0">
              <a:off x="0" y="0"/>
              <a:ext cx="1607604" cy="686564"/>
            </a:xfrm>
            <a:custGeom>
              <a:avLst/>
              <a:gdLst/>
              <a:ahLst/>
              <a:cxnLst/>
              <a:rect r="r" b="b" t="t" l="l"/>
              <a:pathLst>
                <a:path h="686564" w="1607604">
                  <a:moveTo>
                    <a:pt x="0" y="0"/>
                  </a:moveTo>
                  <a:lnTo>
                    <a:pt x="1607604" y="0"/>
                  </a:lnTo>
                  <a:lnTo>
                    <a:pt x="1607604" y="686564"/>
                  </a:lnTo>
                  <a:lnTo>
                    <a:pt x="0" y="686564"/>
                  </a:lnTo>
                  <a:close/>
                </a:path>
              </a:pathLst>
            </a:custGeom>
            <a:solidFill>
              <a:srgbClr val="654258">
                <a:alpha val="10980"/>
              </a:srgbClr>
            </a:solidFill>
          </p:spPr>
        </p:sp>
        <p:sp>
          <p:nvSpPr>
            <p:cNvPr name="TextBox 110" id="110"/>
            <p:cNvSpPr txBox="true"/>
            <p:nvPr/>
          </p:nvSpPr>
          <p:spPr>
            <a:xfrm>
              <a:off x="0" y="-38100"/>
              <a:ext cx="1607604" cy="7246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11" id="111"/>
          <p:cNvSpPr/>
          <p:nvPr/>
        </p:nvSpPr>
        <p:spPr>
          <a:xfrm flipH="false" flipV="false" rot="0">
            <a:off x="3161688" y="7366302"/>
            <a:ext cx="6785378" cy="2854705"/>
          </a:xfrm>
          <a:custGeom>
            <a:avLst/>
            <a:gdLst/>
            <a:ahLst/>
            <a:cxnLst/>
            <a:rect r="r" b="b" t="t" l="l"/>
            <a:pathLst>
              <a:path h="2854705" w="6785378">
                <a:moveTo>
                  <a:pt x="0" y="0"/>
                </a:moveTo>
                <a:lnTo>
                  <a:pt x="6785378" y="0"/>
                </a:lnTo>
                <a:lnTo>
                  <a:pt x="6785378" y="2854705"/>
                </a:lnTo>
                <a:lnTo>
                  <a:pt x="0" y="2854705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67194" t="-174277" r="0" b="-5646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112" id="112"/>
          <p:cNvSpPr/>
          <p:nvPr/>
        </p:nvSpPr>
        <p:spPr>
          <a:xfrm flipH="false" flipV="false" rot="0">
            <a:off x="3183211" y="7389376"/>
            <a:ext cx="6690851" cy="553077"/>
          </a:xfrm>
          <a:custGeom>
            <a:avLst/>
            <a:gdLst/>
            <a:ahLst/>
            <a:cxnLst/>
            <a:rect r="r" b="b" t="t" l="l"/>
            <a:pathLst>
              <a:path h="553077" w="6690851">
                <a:moveTo>
                  <a:pt x="0" y="0"/>
                </a:moveTo>
                <a:lnTo>
                  <a:pt x="6690851" y="0"/>
                </a:lnTo>
                <a:lnTo>
                  <a:pt x="6690851" y="553077"/>
                </a:lnTo>
                <a:lnTo>
                  <a:pt x="0" y="553077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70415" t="-395165" r="-4319" b="-993775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113" id="113"/>
          <p:cNvSpPr txBox="true"/>
          <p:nvPr/>
        </p:nvSpPr>
        <p:spPr>
          <a:xfrm rot="0">
            <a:off x="5528240" y="7449972"/>
            <a:ext cx="2000792" cy="3541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2"/>
              </a:lnSpc>
            </a:pPr>
            <a:r>
              <a:rPr lang="en-US" sz="210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Top 10 compras</a:t>
            </a:r>
          </a:p>
        </p:txBody>
      </p:sp>
      <p:pic>
        <p:nvPicPr>
          <p:cNvPr name="Picture 114" id="114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2490451" y="7218562"/>
            <a:ext cx="8054849" cy="3663182"/>
          </a:xfrm>
          <a:prstGeom prst="rect">
            <a:avLst/>
          </a:prstGeom>
        </p:spPr>
      </p:pic>
      <p:pic>
        <p:nvPicPr>
          <p:cNvPr name="Picture 115" id="115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9663891" y="2703239"/>
            <a:ext cx="9245525" cy="4561910"/>
          </a:xfrm>
          <a:prstGeom prst="rect">
            <a:avLst/>
          </a:prstGeom>
        </p:spPr>
      </p:pic>
      <p:sp>
        <p:nvSpPr>
          <p:cNvPr name="Freeform 116" id="116"/>
          <p:cNvSpPr/>
          <p:nvPr/>
        </p:nvSpPr>
        <p:spPr>
          <a:xfrm flipH="false" flipV="false" rot="0">
            <a:off x="2809103" y="3142115"/>
            <a:ext cx="7490549" cy="634855"/>
          </a:xfrm>
          <a:custGeom>
            <a:avLst/>
            <a:gdLst/>
            <a:ahLst/>
            <a:cxnLst/>
            <a:rect r="r" b="b" t="t" l="l"/>
            <a:pathLst>
              <a:path h="634855" w="7490549">
                <a:moveTo>
                  <a:pt x="0" y="0"/>
                </a:moveTo>
                <a:lnTo>
                  <a:pt x="7490548" y="0"/>
                </a:lnTo>
                <a:lnTo>
                  <a:pt x="7490548" y="634855"/>
                </a:lnTo>
                <a:lnTo>
                  <a:pt x="0" y="634855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72197" t="-395165" r="-6959" b="-993775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117" id="117"/>
          <p:cNvSpPr txBox="true"/>
          <p:nvPr/>
        </p:nvSpPr>
        <p:spPr>
          <a:xfrm rot="0">
            <a:off x="5278264" y="3236828"/>
            <a:ext cx="2552226" cy="4008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77"/>
              </a:lnSpc>
            </a:pPr>
            <a:r>
              <a:rPr lang="en-US" sz="2412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Compras por mes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C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-9138553" y="6280086"/>
            <a:ext cx="18588843" cy="4966004"/>
          </a:xfrm>
          <a:custGeom>
            <a:avLst/>
            <a:gdLst/>
            <a:ahLst/>
            <a:cxnLst/>
            <a:rect r="r" b="b" t="t" l="l"/>
            <a:pathLst>
              <a:path h="4966004" w="18588843">
                <a:moveTo>
                  <a:pt x="0" y="0"/>
                </a:moveTo>
                <a:lnTo>
                  <a:pt x="18588843" y="0"/>
                </a:lnTo>
                <a:lnTo>
                  <a:pt x="18588843" y="4966004"/>
                </a:lnTo>
                <a:lnTo>
                  <a:pt x="0" y="49660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7242" r="0" b="-6655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300843" y="-2379553"/>
            <a:ext cx="18588843" cy="3696439"/>
          </a:xfrm>
          <a:custGeom>
            <a:avLst/>
            <a:gdLst/>
            <a:ahLst/>
            <a:cxnLst/>
            <a:rect r="r" b="b" t="t" l="l"/>
            <a:pathLst>
              <a:path h="3696439" w="18588843">
                <a:moveTo>
                  <a:pt x="0" y="0"/>
                </a:moveTo>
                <a:lnTo>
                  <a:pt x="18588843" y="0"/>
                </a:lnTo>
                <a:lnTo>
                  <a:pt x="18588843" y="3696439"/>
                </a:lnTo>
                <a:lnTo>
                  <a:pt x="0" y="369643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0337" r="0" b="-123762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4913" y="86429"/>
            <a:ext cx="1284197" cy="1230457"/>
          </a:xfrm>
          <a:custGeom>
            <a:avLst/>
            <a:gdLst/>
            <a:ahLst/>
            <a:cxnLst/>
            <a:rect r="r" b="b" t="t" l="l"/>
            <a:pathLst>
              <a:path h="1230457" w="1284197">
                <a:moveTo>
                  <a:pt x="0" y="0"/>
                </a:moveTo>
                <a:lnTo>
                  <a:pt x="1284197" y="0"/>
                </a:lnTo>
                <a:lnTo>
                  <a:pt x="1284197" y="1230457"/>
                </a:lnTo>
                <a:lnTo>
                  <a:pt x="0" y="123045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0992" t="-35018" r="-30658" b="-33693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912657" y="222560"/>
            <a:ext cx="3375343" cy="814395"/>
          </a:xfrm>
          <a:custGeom>
            <a:avLst/>
            <a:gdLst/>
            <a:ahLst/>
            <a:cxnLst/>
            <a:rect r="r" b="b" t="t" l="l"/>
            <a:pathLst>
              <a:path h="814395" w="3375343">
                <a:moveTo>
                  <a:pt x="0" y="0"/>
                </a:moveTo>
                <a:lnTo>
                  <a:pt x="3375343" y="0"/>
                </a:lnTo>
                <a:lnTo>
                  <a:pt x="3375343" y="814395"/>
                </a:lnTo>
                <a:lnTo>
                  <a:pt x="0" y="81439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5926" r="0" b="-11002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975941" y="214305"/>
            <a:ext cx="2708116" cy="814395"/>
          </a:xfrm>
          <a:custGeom>
            <a:avLst/>
            <a:gdLst/>
            <a:ahLst/>
            <a:cxnLst/>
            <a:rect r="r" b="b" t="t" l="l"/>
            <a:pathLst>
              <a:path h="814395" w="2708116">
                <a:moveTo>
                  <a:pt x="0" y="0"/>
                </a:moveTo>
                <a:lnTo>
                  <a:pt x="2708116" y="0"/>
                </a:lnTo>
                <a:lnTo>
                  <a:pt x="2708116" y="814395"/>
                </a:lnTo>
                <a:lnTo>
                  <a:pt x="0" y="81439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079" t="-4035" r="-1079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039225" y="214305"/>
            <a:ext cx="2708116" cy="814395"/>
          </a:xfrm>
          <a:custGeom>
            <a:avLst/>
            <a:gdLst/>
            <a:ahLst/>
            <a:cxnLst/>
            <a:rect r="r" b="b" t="t" l="l"/>
            <a:pathLst>
              <a:path h="814395" w="2708116">
                <a:moveTo>
                  <a:pt x="0" y="0"/>
                </a:moveTo>
                <a:lnTo>
                  <a:pt x="2708116" y="0"/>
                </a:lnTo>
                <a:lnTo>
                  <a:pt x="2708116" y="814395"/>
                </a:lnTo>
                <a:lnTo>
                  <a:pt x="0" y="81439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079" t="-4035" r="-1079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6102509" y="222560"/>
            <a:ext cx="2708116" cy="814395"/>
          </a:xfrm>
          <a:custGeom>
            <a:avLst/>
            <a:gdLst/>
            <a:ahLst/>
            <a:cxnLst/>
            <a:rect r="r" b="b" t="t" l="l"/>
            <a:pathLst>
              <a:path h="814395" w="2708116">
                <a:moveTo>
                  <a:pt x="0" y="0"/>
                </a:moveTo>
                <a:lnTo>
                  <a:pt x="2708116" y="0"/>
                </a:lnTo>
                <a:lnTo>
                  <a:pt x="2708116" y="814395"/>
                </a:lnTo>
                <a:lnTo>
                  <a:pt x="0" y="81439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079" t="-4035" r="-1079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75099" y="1957357"/>
            <a:ext cx="2431943" cy="536824"/>
            <a:chOff x="0" y="0"/>
            <a:chExt cx="397925" cy="8783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97925" cy="87838"/>
            </a:xfrm>
            <a:custGeom>
              <a:avLst/>
              <a:gdLst/>
              <a:ahLst/>
              <a:cxnLst/>
              <a:rect r="r" b="b" t="t" l="l"/>
              <a:pathLst>
                <a:path h="87838" w="397925">
                  <a:moveTo>
                    <a:pt x="0" y="0"/>
                  </a:moveTo>
                  <a:lnTo>
                    <a:pt x="397925" y="0"/>
                  </a:lnTo>
                  <a:lnTo>
                    <a:pt x="397925" y="87838"/>
                  </a:lnTo>
                  <a:lnTo>
                    <a:pt x="0" y="87838"/>
                  </a:lnTo>
                  <a:close/>
                </a:path>
              </a:pathLst>
            </a:custGeom>
            <a:solidFill>
              <a:srgbClr val="FAFCFC"/>
            </a:solidFill>
            <a:ln w="38100" cap="sq">
              <a:solidFill>
                <a:srgbClr val="506E9A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397925" cy="1259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5400000">
            <a:off x="1913532" y="1935321"/>
            <a:ext cx="403803" cy="603699"/>
          </a:xfrm>
          <a:custGeom>
            <a:avLst/>
            <a:gdLst/>
            <a:ahLst/>
            <a:cxnLst/>
            <a:rect r="r" b="b" t="t" l="l"/>
            <a:pathLst>
              <a:path h="603699" w="403803">
                <a:moveTo>
                  <a:pt x="0" y="0"/>
                </a:moveTo>
                <a:lnTo>
                  <a:pt x="403803" y="0"/>
                </a:lnTo>
                <a:lnTo>
                  <a:pt x="403803" y="603699"/>
                </a:lnTo>
                <a:lnTo>
                  <a:pt x="0" y="60369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109165" y="8878217"/>
            <a:ext cx="2431943" cy="1093829"/>
            <a:chOff x="0" y="0"/>
            <a:chExt cx="397925" cy="178977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397925" cy="178977"/>
            </a:xfrm>
            <a:custGeom>
              <a:avLst/>
              <a:gdLst/>
              <a:ahLst/>
              <a:cxnLst/>
              <a:rect r="r" b="b" t="t" l="l"/>
              <a:pathLst>
                <a:path h="178977" w="397925">
                  <a:moveTo>
                    <a:pt x="0" y="0"/>
                  </a:moveTo>
                  <a:lnTo>
                    <a:pt x="397925" y="0"/>
                  </a:lnTo>
                  <a:lnTo>
                    <a:pt x="397925" y="178977"/>
                  </a:lnTo>
                  <a:lnTo>
                    <a:pt x="0" y="178977"/>
                  </a:lnTo>
                  <a:close/>
                </a:path>
              </a:pathLst>
            </a:custGeom>
            <a:solidFill>
              <a:srgbClr val="FAFCFC"/>
            </a:solidFill>
            <a:ln w="38100" cap="sq">
              <a:solidFill>
                <a:srgbClr val="506E9A"/>
              </a:solidFill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397925" cy="217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76950" y="3205287"/>
            <a:ext cx="2431943" cy="536824"/>
            <a:chOff x="0" y="0"/>
            <a:chExt cx="397925" cy="87838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397925" cy="87838"/>
            </a:xfrm>
            <a:custGeom>
              <a:avLst/>
              <a:gdLst/>
              <a:ahLst/>
              <a:cxnLst/>
              <a:rect r="r" b="b" t="t" l="l"/>
              <a:pathLst>
                <a:path h="87838" w="397925">
                  <a:moveTo>
                    <a:pt x="0" y="0"/>
                  </a:moveTo>
                  <a:lnTo>
                    <a:pt x="397925" y="0"/>
                  </a:lnTo>
                  <a:lnTo>
                    <a:pt x="397925" y="87838"/>
                  </a:lnTo>
                  <a:lnTo>
                    <a:pt x="0" y="87838"/>
                  </a:lnTo>
                  <a:close/>
                </a:path>
              </a:pathLst>
            </a:custGeom>
            <a:solidFill>
              <a:srgbClr val="FAFCFC"/>
            </a:solidFill>
            <a:ln w="38100" cap="sq">
              <a:solidFill>
                <a:srgbClr val="506E9A"/>
              </a:solidFill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397925" cy="1259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138849" y="3184121"/>
            <a:ext cx="2066529" cy="5052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73"/>
              </a:lnSpc>
            </a:pPr>
            <a:r>
              <a:rPr lang="en-US" sz="298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Todas</a:t>
            </a:r>
          </a:p>
        </p:txBody>
      </p:sp>
      <p:sp>
        <p:nvSpPr>
          <p:cNvPr name="Freeform 20" id="20"/>
          <p:cNvSpPr/>
          <p:nvPr/>
        </p:nvSpPr>
        <p:spPr>
          <a:xfrm flipH="false" flipV="false" rot="5400000">
            <a:off x="1913532" y="3157693"/>
            <a:ext cx="403803" cy="603699"/>
          </a:xfrm>
          <a:custGeom>
            <a:avLst/>
            <a:gdLst/>
            <a:ahLst/>
            <a:cxnLst/>
            <a:rect r="r" b="b" t="t" l="l"/>
            <a:pathLst>
              <a:path h="603699" w="403803">
                <a:moveTo>
                  <a:pt x="0" y="0"/>
                </a:moveTo>
                <a:lnTo>
                  <a:pt x="403803" y="0"/>
                </a:lnTo>
                <a:lnTo>
                  <a:pt x="403803" y="603699"/>
                </a:lnTo>
                <a:lnTo>
                  <a:pt x="0" y="60369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1" id="21"/>
          <p:cNvGrpSpPr/>
          <p:nvPr/>
        </p:nvGrpSpPr>
        <p:grpSpPr>
          <a:xfrm rot="0">
            <a:off x="109165" y="7696421"/>
            <a:ext cx="2431943" cy="1070247"/>
            <a:chOff x="0" y="0"/>
            <a:chExt cx="397925" cy="175119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397925" cy="175119"/>
            </a:xfrm>
            <a:custGeom>
              <a:avLst/>
              <a:gdLst/>
              <a:ahLst/>
              <a:cxnLst/>
              <a:rect r="r" b="b" t="t" l="l"/>
              <a:pathLst>
                <a:path h="175119" w="397925">
                  <a:moveTo>
                    <a:pt x="0" y="0"/>
                  </a:moveTo>
                  <a:lnTo>
                    <a:pt x="397925" y="0"/>
                  </a:lnTo>
                  <a:lnTo>
                    <a:pt x="397925" y="175119"/>
                  </a:lnTo>
                  <a:lnTo>
                    <a:pt x="0" y="175119"/>
                  </a:lnTo>
                  <a:close/>
                </a:path>
              </a:pathLst>
            </a:custGeom>
            <a:solidFill>
              <a:srgbClr val="FAFCFC"/>
            </a:solidFill>
            <a:ln w="38100" cap="sq">
              <a:solidFill>
                <a:srgbClr val="506E9A"/>
              </a:solidFill>
              <a:prstDash val="solid"/>
              <a:miter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0" y="-38100"/>
              <a:ext cx="397925" cy="2132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4" id="24"/>
          <p:cNvSpPr/>
          <p:nvPr/>
        </p:nvSpPr>
        <p:spPr>
          <a:xfrm flipH="false" flipV="false" rot="0">
            <a:off x="10830983" y="6772484"/>
            <a:ext cx="354240" cy="354240"/>
          </a:xfrm>
          <a:custGeom>
            <a:avLst/>
            <a:gdLst/>
            <a:ahLst/>
            <a:cxnLst/>
            <a:rect r="r" b="b" t="t" l="l"/>
            <a:pathLst>
              <a:path h="354240" w="354240">
                <a:moveTo>
                  <a:pt x="0" y="0"/>
                </a:moveTo>
                <a:lnTo>
                  <a:pt x="354240" y="0"/>
                </a:lnTo>
                <a:lnTo>
                  <a:pt x="354240" y="354240"/>
                </a:lnTo>
                <a:lnTo>
                  <a:pt x="0" y="35424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10830983" y="6772484"/>
            <a:ext cx="354240" cy="354240"/>
          </a:xfrm>
          <a:custGeom>
            <a:avLst/>
            <a:gdLst/>
            <a:ahLst/>
            <a:cxnLst/>
            <a:rect r="r" b="b" t="t" l="l"/>
            <a:pathLst>
              <a:path h="354240" w="354240">
                <a:moveTo>
                  <a:pt x="0" y="0"/>
                </a:moveTo>
                <a:lnTo>
                  <a:pt x="354240" y="0"/>
                </a:lnTo>
                <a:lnTo>
                  <a:pt x="354240" y="354240"/>
                </a:lnTo>
                <a:lnTo>
                  <a:pt x="0" y="35424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6" id="26"/>
          <p:cNvSpPr txBox="true"/>
          <p:nvPr/>
        </p:nvSpPr>
        <p:spPr>
          <a:xfrm rot="0">
            <a:off x="235054" y="7688384"/>
            <a:ext cx="2066529" cy="10291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73"/>
              </a:lnSpc>
            </a:pPr>
            <a:r>
              <a:rPr lang="en-US" sz="298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Licores</a:t>
            </a:r>
          </a:p>
          <a:p>
            <a:pPr algn="l">
              <a:lnSpc>
                <a:spcPts val="4173"/>
              </a:lnSpc>
            </a:pPr>
            <a:r>
              <a:rPr lang="en-US" sz="298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Vinos</a:t>
            </a:r>
          </a:p>
        </p:txBody>
      </p:sp>
      <p:sp>
        <p:nvSpPr>
          <p:cNvPr name="Freeform 27" id="27"/>
          <p:cNvSpPr/>
          <p:nvPr/>
        </p:nvSpPr>
        <p:spPr>
          <a:xfrm flipH="false" flipV="false" rot="0">
            <a:off x="2100521" y="7838266"/>
            <a:ext cx="316762" cy="316762"/>
          </a:xfrm>
          <a:custGeom>
            <a:avLst/>
            <a:gdLst/>
            <a:ahLst/>
            <a:cxnLst/>
            <a:rect r="r" b="b" t="t" l="l"/>
            <a:pathLst>
              <a:path h="316762" w="316762">
                <a:moveTo>
                  <a:pt x="0" y="0"/>
                </a:moveTo>
                <a:lnTo>
                  <a:pt x="316762" y="0"/>
                </a:lnTo>
                <a:lnTo>
                  <a:pt x="316762" y="316762"/>
                </a:lnTo>
                <a:lnTo>
                  <a:pt x="0" y="31676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w="47625" cap="sq">
            <a:solidFill>
              <a:srgbClr val="000000"/>
            </a:solidFill>
            <a:prstDash val="solid"/>
            <a:miter/>
          </a:ln>
        </p:spPr>
      </p:sp>
      <p:grpSp>
        <p:nvGrpSpPr>
          <p:cNvPr name="Group 28" id="28"/>
          <p:cNvGrpSpPr/>
          <p:nvPr/>
        </p:nvGrpSpPr>
        <p:grpSpPr>
          <a:xfrm rot="0">
            <a:off x="3031143" y="1324893"/>
            <a:ext cx="3132320" cy="1513230"/>
            <a:chOff x="0" y="0"/>
            <a:chExt cx="665734" cy="321617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665734" cy="321617"/>
            </a:xfrm>
            <a:custGeom>
              <a:avLst/>
              <a:gdLst/>
              <a:ahLst/>
              <a:cxnLst/>
              <a:rect r="r" b="b" t="t" l="l"/>
              <a:pathLst>
                <a:path h="321617" w="665734">
                  <a:moveTo>
                    <a:pt x="0" y="0"/>
                  </a:moveTo>
                  <a:lnTo>
                    <a:pt x="665734" y="0"/>
                  </a:lnTo>
                  <a:lnTo>
                    <a:pt x="665734" y="321617"/>
                  </a:lnTo>
                  <a:lnTo>
                    <a:pt x="0" y="321617"/>
                  </a:lnTo>
                  <a:close/>
                </a:path>
              </a:pathLst>
            </a:custGeom>
            <a:solidFill>
              <a:srgbClr val="654258">
                <a:alpha val="10980"/>
              </a:srgbClr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-38100"/>
              <a:ext cx="665734" cy="3597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3031143" y="1781059"/>
            <a:ext cx="3145100" cy="1057064"/>
            <a:chOff x="0" y="0"/>
            <a:chExt cx="860230" cy="289122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860230" cy="289122"/>
            </a:xfrm>
            <a:custGeom>
              <a:avLst/>
              <a:gdLst/>
              <a:ahLst/>
              <a:cxnLst/>
              <a:rect r="r" b="b" t="t" l="l"/>
              <a:pathLst>
                <a:path h="289122" w="860230">
                  <a:moveTo>
                    <a:pt x="0" y="0"/>
                  </a:moveTo>
                  <a:lnTo>
                    <a:pt x="860230" y="0"/>
                  </a:lnTo>
                  <a:lnTo>
                    <a:pt x="860230" y="289122"/>
                  </a:lnTo>
                  <a:lnTo>
                    <a:pt x="0" y="28912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204565"/>
              </a:solidFill>
              <a:prstDash val="solid"/>
              <a:miter/>
            </a:ln>
          </p:spPr>
        </p:sp>
        <p:sp>
          <p:nvSpPr>
            <p:cNvPr name="TextBox 33" id="33"/>
            <p:cNvSpPr txBox="true"/>
            <p:nvPr/>
          </p:nvSpPr>
          <p:spPr>
            <a:xfrm>
              <a:off x="0" y="-38100"/>
              <a:ext cx="860230" cy="3272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3031143" y="1329021"/>
            <a:ext cx="3145100" cy="498743"/>
            <a:chOff x="0" y="0"/>
            <a:chExt cx="860230" cy="136413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860230" cy="136413"/>
            </a:xfrm>
            <a:custGeom>
              <a:avLst/>
              <a:gdLst/>
              <a:ahLst/>
              <a:cxnLst/>
              <a:rect r="r" b="b" t="t" l="l"/>
              <a:pathLst>
                <a:path h="136413" w="860230">
                  <a:moveTo>
                    <a:pt x="0" y="0"/>
                  </a:moveTo>
                  <a:lnTo>
                    <a:pt x="860230" y="0"/>
                  </a:lnTo>
                  <a:lnTo>
                    <a:pt x="860230" y="136413"/>
                  </a:lnTo>
                  <a:lnTo>
                    <a:pt x="0" y="1364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204565"/>
              </a:solidFill>
              <a:prstDash val="solid"/>
              <a:miter/>
            </a:ln>
          </p:spPr>
        </p:sp>
        <p:sp>
          <p:nvSpPr>
            <p:cNvPr name="TextBox 36" id="36"/>
            <p:cNvSpPr txBox="true"/>
            <p:nvPr/>
          </p:nvSpPr>
          <p:spPr>
            <a:xfrm>
              <a:off x="0" y="-38100"/>
              <a:ext cx="860230" cy="1745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7" id="37"/>
          <p:cNvGrpSpPr/>
          <p:nvPr/>
        </p:nvGrpSpPr>
        <p:grpSpPr>
          <a:xfrm rot="0">
            <a:off x="6401589" y="1329021"/>
            <a:ext cx="3637862" cy="1513230"/>
            <a:chOff x="0" y="0"/>
            <a:chExt cx="773180" cy="321617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773180" cy="321617"/>
            </a:xfrm>
            <a:custGeom>
              <a:avLst/>
              <a:gdLst/>
              <a:ahLst/>
              <a:cxnLst/>
              <a:rect r="r" b="b" t="t" l="l"/>
              <a:pathLst>
                <a:path h="321617" w="773180">
                  <a:moveTo>
                    <a:pt x="0" y="0"/>
                  </a:moveTo>
                  <a:lnTo>
                    <a:pt x="773180" y="0"/>
                  </a:lnTo>
                  <a:lnTo>
                    <a:pt x="773180" y="321617"/>
                  </a:lnTo>
                  <a:lnTo>
                    <a:pt x="0" y="321617"/>
                  </a:lnTo>
                  <a:close/>
                </a:path>
              </a:pathLst>
            </a:custGeom>
            <a:solidFill>
              <a:srgbClr val="654258">
                <a:alpha val="10980"/>
              </a:srgbClr>
            </a:solidFill>
          </p:spPr>
        </p:sp>
        <p:sp>
          <p:nvSpPr>
            <p:cNvPr name="TextBox 39" id="39"/>
            <p:cNvSpPr txBox="true"/>
            <p:nvPr/>
          </p:nvSpPr>
          <p:spPr>
            <a:xfrm>
              <a:off x="0" y="-38100"/>
              <a:ext cx="773180" cy="3597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40" id="40"/>
          <p:cNvGrpSpPr/>
          <p:nvPr/>
        </p:nvGrpSpPr>
        <p:grpSpPr>
          <a:xfrm rot="0">
            <a:off x="6411114" y="1781059"/>
            <a:ext cx="3659142" cy="1057064"/>
            <a:chOff x="0" y="0"/>
            <a:chExt cx="1000828" cy="289122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0" y="0"/>
              <a:ext cx="1000828" cy="289122"/>
            </a:xfrm>
            <a:custGeom>
              <a:avLst/>
              <a:gdLst/>
              <a:ahLst/>
              <a:cxnLst/>
              <a:rect r="r" b="b" t="t" l="l"/>
              <a:pathLst>
                <a:path h="289122" w="1000828">
                  <a:moveTo>
                    <a:pt x="0" y="0"/>
                  </a:moveTo>
                  <a:lnTo>
                    <a:pt x="1000828" y="0"/>
                  </a:lnTo>
                  <a:lnTo>
                    <a:pt x="1000828" y="289122"/>
                  </a:lnTo>
                  <a:lnTo>
                    <a:pt x="0" y="28912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204565"/>
              </a:solidFill>
              <a:prstDash val="solid"/>
              <a:miter/>
            </a:ln>
          </p:spPr>
        </p:sp>
        <p:sp>
          <p:nvSpPr>
            <p:cNvPr name="TextBox 42" id="42"/>
            <p:cNvSpPr txBox="true"/>
            <p:nvPr/>
          </p:nvSpPr>
          <p:spPr>
            <a:xfrm>
              <a:off x="0" y="-38100"/>
              <a:ext cx="1000828" cy="3272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43" id="43"/>
          <p:cNvGrpSpPr/>
          <p:nvPr/>
        </p:nvGrpSpPr>
        <p:grpSpPr>
          <a:xfrm rot="0">
            <a:off x="6411114" y="1329021"/>
            <a:ext cx="3659142" cy="498743"/>
            <a:chOff x="0" y="0"/>
            <a:chExt cx="1000828" cy="136413"/>
          </a:xfrm>
        </p:grpSpPr>
        <p:sp>
          <p:nvSpPr>
            <p:cNvPr name="Freeform 44" id="44"/>
            <p:cNvSpPr/>
            <p:nvPr/>
          </p:nvSpPr>
          <p:spPr>
            <a:xfrm flipH="false" flipV="false" rot="0">
              <a:off x="0" y="0"/>
              <a:ext cx="1000828" cy="136413"/>
            </a:xfrm>
            <a:custGeom>
              <a:avLst/>
              <a:gdLst/>
              <a:ahLst/>
              <a:cxnLst/>
              <a:rect r="r" b="b" t="t" l="l"/>
              <a:pathLst>
                <a:path h="136413" w="1000828">
                  <a:moveTo>
                    <a:pt x="0" y="0"/>
                  </a:moveTo>
                  <a:lnTo>
                    <a:pt x="1000828" y="0"/>
                  </a:lnTo>
                  <a:lnTo>
                    <a:pt x="1000828" y="136413"/>
                  </a:lnTo>
                  <a:lnTo>
                    <a:pt x="0" y="1364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204565"/>
              </a:solidFill>
              <a:prstDash val="solid"/>
              <a:miter/>
            </a:ln>
          </p:spPr>
        </p:sp>
        <p:sp>
          <p:nvSpPr>
            <p:cNvPr name="TextBox 45" id="45"/>
            <p:cNvSpPr txBox="true"/>
            <p:nvPr/>
          </p:nvSpPr>
          <p:spPr>
            <a:xfrm>
              <a:off x="0" y="-38100"/>
              <a:ext cx="1000828" cy="1745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46" id="46"/>
          <p:cNvGrpSpPr/>
          <p:nvPr/>
        </p:nvGrpSpPr>
        <p:grpSpPr>
          <a:xfrm rot="0">
            <a:off x="10333611" y="1347042"/>
            <a:ext cx="3637862" cy="1513230"/>
            <a:chOff x="0" y="0"/>
            <a:chExt cx="773180" cy="321617"/>
          </a:xfrm>
        </p:grpSpPr>
        <p:sp>
          <p:nvSpPr>
            <p:cNvPr name="Freeform 47" id="47"/>
            <p:cNvSpPr/>
            <p:nvPr/>
          </p:nvSpPr>
          <p:spPr>
            <a:xfrm flipH="false" flipV="false" rot="0">
              <a:off x="0" y="0"/>
              <a:ext cx="773180" cy="321617"/>
            </a:xfrm>
            <a:custGeom>
              <a:avLst/>
              <a:gdLst/>
              <a:ahLst/>
              <a:cxnLst/>
              <a:rect r="r" b="b" t="t" l="l"/>
              <a:pathLst>
                <a:path h="321617" w="773180">
                  <a:moveTo>
                    <a:pt x="0" y="0"/>
                  </a:moveTo>
                  <a:lnTo>
                    <a:pt x="773180" y="0"/>
                  </a:lnTo>
                  <a:lnTo>
                    <a:pt x="773180" y="321617"/>
                  </a:lnTo>
                  <a:lnTo>
                    <a:pt x="0" y="321617"/>
                  </a:lnTo>
                  <a:close/>
                </a:path>
              </a:pathLst>
            </a:custGeom>
            <a:solidFill>
              <a:srgbClr val="654258">
                <a:alpha val="10980"/>
              </a:srgbClr>
            </a:solidFill>
          </p:spPr>
        </p:sp>
        <p:sp>
          <p:nvSpPr>
            <p:cNvPr name="TextBox 48" id="48"/>
            <p:cNvSpPr txBox="true"/>
            <p:nvPr/>
          </p:nvSpPr>
          <p:spPr>
            <a:xfrm>
              <a:off x="0" y="-38100"/>
              <a:ext cx="773180" cy="3597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49" id="49"/>
          <p:cNvGrpSpPr/>
          <p:nvPr/>
        </p:nvGrpSpPr>
        <p:grpSpPr>
          <a:xfrm rot="0">
            <a:off x="10315676" y="1781059"/>
            <a:ext cx="3659142" cy="1057064"/>
            <a:chOff x="0" y="0"/>
            <a:chExt cx="1000828" cy="289122"/>
          </a:xfrm>
        </p:grpSpPr>
        <p:sp>
          <p:nvSpPr>
            <p:cNvPr name="Freeform 50" id="50"/>
            <p:cNvSpPr/>
            <p:nvPr/>
          </p:nvSpPr>
          <p:spPr>
            <a:xfrm flipH="false" flipV="false" rot="0">
              <a:off x="0" y="0"/>
              <a:ext cx="1000828" cy="289122"/>
            </a:xfrm>
            <a:custGeom>
              <a:avLst/>
              <a:gdLst/>
              <a:ahLst/>
              <a:cxnLst/>
              <a:rect r="r" b="b" t="t" l="l"/>
              <a:pathLst>
                <a:path h="289122" w="1000828">
                  <a:moveTo>
                    <a:pt x="0" y="0"/>
                  </a:moveTo>
                  <a:lnTo>
                    <a:pt x="1000828" y="0"/>
                  </a:lnTo>
                  <a:lnTo>
                    <a:pt x="1000828" y="289122"/>
                  </a:lnTo>
                  <a:lnTo>
                    <a:pt x="0" y="28912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204565"/>
              </a:solidFill>
              <a:prstDash val="solid"/>
              <a:miter/>
            </a:ln>
          </p:spPr>
        </p:sp>
        <p:sp>
          <p:nvSpPr>
            <p:cNvPr name="TextBox 51" id="51"/>
            <p:cNvSpPr txBox="true"/>
            <p:nvPr/>
          </p:nvSpPr>
          <p:spPr>
            <a:xfrm>
              <a:off x="0" y="-38100"/>
              <a:ext cx="1000828" cy="3272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2" id="52"/>
          <p:cNvGrpSpPr/>
          <p:nvPr/>
        </p:nvGrpSpPr>
        <p:grpSpPr>
          <a:xfrm rot="0">
            <a:off x="10315676" y="1329021"/>
            <a:ext cx="3659142" cy="498743"/>
            <a:chOff x="0" y="0"/>
            <a:chExt cx="1000828" cy="136413"/>
          </a:xfrm>
        </p:grpSpPr>
        <p:sp>
          <p:nvSpPr>
            <p:cNvPr name="Freeform 53" id="53"/>
            <p:cNvSpPr/>
            <p:nvPr/>
          </p:nvSpPr>
          <p:spPr>
            <a:xfrm flipH="false" flipV="false" rot="0">
              <a:off x="0" y="0"/>
              <a:ext cx="1000828" cy="136413"/>
            </a:xfrm>
            <a:custGeom>
              <a:avLst/>
              <a:gdLst/>
              <a:ahLst/>
              <a:cxnLst/>
              <a:rect r="r" b="b" t="t" l="l"/>
              <a:pathLst>
                <a:path h="136413" w="1000828">
                  <a:moveTo>
                    <a:pt x="0" y="0"/>
                  </a:moveTo>
                  <a:lnTo>
                    <a:pt x="1000828" y="0"/>
                  </a:lnTo>
                  <a:lnTo>
                    <a:pt x="1000828" y="136413"/>
                  </a:lnTo>
                  <a:lnTo>
                    <a:pt x="0" y="1364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204565"/>
              </a:solidFill>
              <a:prstDash val="solid"/>
              <a:miter/>
            </a:ln>
          </p:spPr>
        </p:sp>
        <p:sp>
          <p:nvSpPr>
            <p:cNvPr name="TextBox 54" id="54"/>
            <p:cNvSpPr txBox="true"/>
            <p:nvPr/>
          </p:nvSpPr>
          <p:spPr>
            <a:xfrm>
              <a:off x="0" y="-38100"/>
              <a:ext cx="1000828" cy="1745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5" id="55"/>
          <p:cNvGrpSpPr/>
          <p:nvPr/>
        </p:nvGrpSpPr>
        <p:grpSpPr>
          <a:xfrm rot="0">
            <a:off x="10830983" y="3086191"/>
            <a:ext cx="7251439" cy="7076903"/>
            <a:chOff x="0" y="0"/>
            <a:chExt cx="1580728" cy="1542681"/>
          </a:xfrm>
        </p:grpSpPr>
        <p:sp>
          <p:nvSpPr>
            <p:cNvPr name="Freeform 56" id="56"/>
            <p:cNvSpPr/>
            <p:nvPr/>
          </p:nvSpPr>
          <p:spPr>
            <a:xfrm flipH="false" flipV="false" rot="0">
              <a:off x="0" y="0"/>
              <a:ext cx="1580728" cy="1542681"/>
            </a:xfrm>
            <a:custGeom>
              <a:avLst/>
              <a:gdLst/>
              <a:ahLst/>
              <a:cxnLst/>
              <a:rect r="r" b="b" t="t" l="l"/>
              <a:pathLst>
                <a:path h="1542681" w="1580728">
                  <a:moveTo>
                    <a:pt x="0" y="0"/>
                  </a:moveTo>
                  <a:lnTo>
                    <a:pt x="1580728" y="0"/>
                  </a:lnTo>
                  <a:lnTo>
                    <a:pt x="1580728" y="1542681"/>
                  </a:lnTo>
                  <a:lnTo>
                    <a:pt x="0" y="1542681"/>
                  </a:lnTo>
                  <a:close/>
                </a:path>
              </a:pathLst>
            </a:custGeom>
            <a:solidFill>
              <a:srgbClr val="654258">
                <a:alpha val="10980"/>
              </a:srgbClr>
            </a:solidFill>
          </p:spPr>
        </p:sp>
        <p:sp>
          <p:nvSpPr>
            <p:cNvPr name="TextBox 57" id="57"/>
            <p:cNvSpPr txBox="true"/>
            <p:nvPr/>
          </p:nvSpPr>
          <p:spPr>
            <a:xfrm>
              <a:off x="0" y="-38100"/>
              <a:ext cx="1580728" cy="15807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8" id="58"/>
          <p:cNvSpPr/>
          <p:nvPr/>
        </p:nvSpPr>
        <p:spPr>
          <a:xfrm flipH="false" flipV="false" rot="0">
            <a:off x="10830983" y="3459542"/>
            <a:ext cx="7251439" cy="6731473"/>
          </a:xfrm>
          <a:custGeom>
            <a:avLst/>
            <a:gdLst/>
            <a:ahLst/>
            <a:cxnLst/>
            <a:rect r="r" b="b" t="t" l="l"/>
            <a:pathLst>
              <a:path h="6731473" w="7251439">
                <a:moveTo>
                  <a:pt x="0" y="0"/>
                </a:moveTo>
                <a:lnTo>
                  <a:pt x="7251439" y="0"/>
                </a:lnTo>
                <a:lnTo>
                  <a:pt x="7251439" y="6731473"/>
                </a:lnTo>
                <a:lnTo>
                  <a:pt x="0" y="6731473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75231" t="-34406" r="-1903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59" id="59"/>
          <p:cNvSpPr/>
          <p:nvPr/>
        </p:nvSpPr>
        <p:spPr>
          <a:xfrm flipH="false" flipV="false" rot="0">
            <a:off x="10836400" y="3057825"/>
            <a:ext cx="7246022" cy="403386"/>
          </a:xfrm>
          <a:custGeom>
            <a:avLst/>
            <a:gdLst/>
            <a:ahLst/>
            <a:cxnLst/>
            <a:rect r="r" b="b" t="t" l="l"/>
            <a:pathLst>
              <a:path h="403386" w="7246022">
                <a:moveTo>
                  <a:pt x="0" y="0"/>
                </a:moveTo>
                <a:lnTo>
                  <a:pt x="7246022" y="0"/>
                </a:lnTo>
                <a:lnTo>
                  <a:pt x="7246022" y="403386"/>
                </a:lnTo>
                <a:lnTo>
                  <a:pt x="0" y="40338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69879" t="-579493" r="-3525" b="-1514539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grpSp>
        <p:nvGrpSpPr>
          <p:cNvPr name="Group 60" id="60"/>
          <p:cNvGrpSpPr/>
          <p:nvPr/>
        </p:nvGrpSpPr>
        <p:grpSpPr>
          <a:xfrm rot="0">
            <a:off x="109165" y="5585950"/>
            <a:ext cx="2431943" cy="536824"/>
            <a:chOff x="0" y="0"/>
            <a:chExt cx="397925" cy="87838"/>
          </a:xfrm>
        </p:grpSpPr>
        <p:sp>
          <p:nvSpPr>
            <p:cNvPr name="Freeform 61" id="61"/>
            <p:cNvSpPr/>
            <p:nvPr/>
          </p:nvSpPr>
          <p:spPr>
            <a:xfrm flipH="false" flipV="false" rot="0">
              <a:off x="0" y="0"/>
              <a:ext cx="397925" cy="87838"/>
            </a:xfrm>
            <a:custGeom>
              <a:avLst/>
              <a:gdLst/>
              <a:ahLst/>
              <a:cxnLst/>
              <a:rect r="r" b="b" t="t" l="l"/>
              <a:pathLst>
                <a:path h="87838" w="397925">
                  <a:moveTo>
                    <a:pt x="0" y="0"/>
                  </a:moveTo>
                  <a:lnTo>
                    <a:pt x="397925" y="0"/>
                  </a:lnTo>
                  <a:lnTo>
                    <a:pt x="397925" y="87838"/>
                  </a:lnTo>
                  <a:lnTo>
                    <a:pt x="0" y="87838"/>
                  </a:lnTo>
                  <a:close/>
                </a:path>
              </a:pathLst>
            </a:custGeom>
            <a:solidFill>
              <a:srgbClr val="FAFCFC"/>
            </a:solidFill>
            <a:ln w="38100" cap="sq">
              <a:solidFill>
                <a:srgbClr val="506E9A"/>
              </a:solidFill>
              <a:prstDash val="solid"/>
              <a:miter/>
            </a:ln>
          </p:spPr>
        </p:sp>
        <p:sp>
          <p:nvSpPr>
            <p:cNvPr name="TextBox 62" id="62"/>
            <p:cNvSpPr txBox="true"/>
            <p:nvPr/>
          </p:nvSpPr>
          <p:spPr>
            <a:xfrm>
              <a:off x="0" y="-38100"/>
              <a:ext cx="397925" cy="1259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63" id="63"/>
          <p:cNvSpPr txBox="true"/>
          <p:nvPr/>
        </p:nvSpPr>
        <p:spPr>
          <a:xfrm rot="0">
            <a:off x="138849" y="5555197"/>
            <a:ext cx="2066529" cy="5052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73"/>
              </a:lnSpc>
            </a:pPr>
            <a:r>
              <a:rPr lang="en-US" sz="298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Todas</a:t>
            </a:r>
          </a:p>
        </p:txBody>
      </p:sp>
      <p:sp>
        <p:nvSpPr>
          <p:cNvPr name="Freeform 64" id="64"/>
          <p:cNvSpPr/>
          <p:nvPr/>
        </p:nvSpPr>
        <p:spPr>
          <a:xfrm flipH="false" flipV="false" rot="5400000">
            <a:off x="1968787" y="5552513"/>
            <a:ext cx="403803" cy="603699"/>
          </a:xfrm>
          <a:custGeom>
            <a:avLst/>
            <a:gdLst/>
            <a:ahLst/>
            <a:cxnLst/>
            <a:rect r="r" b="b" t="t" l="l"/>
            <a:pathLst>
              <a:path h="603699" w="403803">
                <a:moveTo>
                  <a:pt x="0" y="0"/>
                </a:moveTo>
                <a:lnTo>
                  <a:pt x="403803" y="0"/>
                </a:lnTo>
                <a:lnTo>
                  <a:pt x="403803" y="603698"/>
                </a:lnTo>
                <a:lnTo>
                  <a:pt x="0" y="60369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5" id="65"/>
          <p:cNvGrpSpPr/>
          <p:nvPr/>
        </p:nvGrpSpPr>
        <p:grpSpPr>
          <a:xfrm rot="0">
            <a:off x="74661" y="4407895"/>
            <a:ext cx="2431943" cy="536824"/>
            <a:chOff x="0" y="0"/>
            <a:chExt cx="397925" cy="87838"/>
          </a:xfrm>
        </p:grpSpPr>
        <p:sp>
          <p:nvSpPr>
            <p:cNvPr name="Freeform 66" id="66"/>
            <p:cNvSpPr/>
            <p:nvPr/>
          </p:nvSpPr>
          <p:spPr>
            <a:xfrm flipH="false" flipV="false" rot="0">
              <a:off x="0" y="0"/>
              <a:ext cx="397925" cy="87838"/>
            </a:xfrm>
            <a:custGeom>
              <a:avLst/>
              <a:gdLst/>
              <a:ahLst/>
              <a:cxnLst/>
              <a:rect r="r" b="b" t="t" l="l"/>
              <a:pathLst>
                <a:path h="87838" w="397925">
                  <a:moveTo>
                    <a:pt x="0" y="0"/>
                  </a:moveTo>
                  <a:lnTo>
                    <a:pt x="397925" y="0"/>
                  </a:lnTo>
                  <a:lnTo>
                    <a:pt x="397925" y="87838"/>
                  </a:lnTo>
                  <a:lnTo>
                    <a:pt x="0" y="87838"/>
                  </a:lnTo>
                  <a:close/>
                </a:path>
              </a:pathLst>
            </a:custGeom>
            <a:solidFill>
              <a:srgbClr val="FAFCFC"/>
            </a:solidFill>
            <a:ln w="38100" cap="sq">
              <a:solidFill>
                <a:srgbClr val="506E9A"/>
              </a:solidFill>
              <a:prstDash val="solid"/>
              <a:miter/>
            </a:ln>
          </p:spPr>
        </p:sp>
        <p:sp>
          <p:nvSpPr>
            <p:cNvPr name="TextBox 67" id="67"/>
            <p:cNvSpPr txBox="true"/>
            <p:nvPr/>
          </p:nvSpPr>
          <p:spPr>
            <a:xfrm>
              <a:off x="0" y="-38100"/>
              <a:ext cx="397925" cy="1259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68" id="68"/>
          <p:cNvSpPr txBox="true"/>
          <p:nvPr/>
        </p:nvSpPr>
        <p:spPr>
          <a:xfrm rot="0">
            <a:off x="138849" y="4381164"/>
            <a:ext cx="2066529" cy="5052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73"/>
              </a:lnSpc>
            </a:pPr>
            <a:r>
              <a:rPr lang="en-US" sz="298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Todas</a:t>
            </a:r>
          </a:p>
        </p:txBody>
      </p:sp>
      <p:sp>
        <p:nvSpPr>
          <p:cNvPr name="Freeform 69" id="69"/>
          <p:cNvSpPr/>
          <p:nvPr/>
        </p:nvSpPr>
        <p:spPr>
          <a:xfrm flipH="false" flipV="false" rot="5400000">
            <a:off x="1968787" y="4374458"/>
            <a:ext cx="403803" cy="603699"/>
          </a:xfrm>
          <a:custGeom>
            <a:avLst/>
            <a:gdLst/>
            <a:ahLst/>
            <a:cxnLst/>
            <a:rect r="r" b="b" t="t" l="l"/>
            <a:pathLst>
              <a:path h="603699" w="403803">
                <a:moveTo>
                  <a:pt x="0" y="0"/>
                </a:moveTo>
                <a:lnTo>
                  <a:pt x="403803" y="0"/>
                </a:lnTo>
                <a:lnTo>
                  <a:pt x="403803" y="603698"/>
                </a:lnTo>
                <a:lnTo>
                  <a:pt x="0" y="60369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0" id="70"/>
          <p:cNvGrpSpPr/>
          <p:nvPr/>
        </p:nvGrpSpPr>
        <p:grpSpPr>
          <a:xfrm rot="0">
            <a:off x="95978" y="6818977"/>
            <a:ext cx="2431943" cy="536824"/>
            <a:chOff x="0" y="0"/>
            <a:chExt cx="397925" cy="87838"/>
          </a:xfrm>
        </p:grpSpPr>
        <p:sp>
          <p:nvSpPr>
            <p:cNvPr name="Freeform 71" id="71"/>
            <p:cNvSpPr/>
            <p:nvPr/>
          </p:nvSpPr>
          <p:spPr>
            <a:xfrm flipH="false" flipV="false" rot="0">
              <a:off x="0" y="0"/>
              <a:ext cx="397925" cy="87838"/>
            </a:xfrm>
            <a:custGeom>
              <a:avLst/>
              <a:gdLst/>
              <a:ahLst/>
              <a:cxnLst/>
              <a:rect r="r" b="b" t="t" l="l"/>
              <a:pathLst>
                <a:path h="87838" w="397925">
                  <a:moveTo>
                    <a:pt x="0" y="0"/>
                  </a:moveTo>
                  <a:lnTo>
                    <a:pt x="397925" y="0"/>
                  </a:lnTo>
                  <a:lnTo>
                    <a:pt x="397925" y="87838"/>
                  </a:lnTo>
                  <a:lnTo>
                    <a:pt x="0" y="87838"/>
                  </a:lnTo>
                  <a:close/>
                </a:path>
              </a:pathLst>
            </a:custGeom>
            <a:solidFill>
              <a:srgbClr val="FAFCFC"/>
            </a:solidFill>
            <a:ln w="38100" cap="sq">
              <a:solidFill>
                <a:srgbClr val="506E9A"/>
              </a:solidFill>
              <a:prstDash val="solid"/>
              <a:miter/>
            </a:ln>
          </p:spPr>
        </p:sp>
        <p:sp>
          <p:nvSpPr>
            <p:cNvPr name="TextBox 72" id="72"/>
            <p:cNvSpPr txBox="true"/>
            <p:nvPr/>
          </p:nvSpPr>
          <p:spPr>
            <a:xfrm>
              <a:off x="0" y="-38100"/>
              <a:ext cx="397925" cy="1259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73" id="73"/>
          <p:cNvSpPr/>
          <p:nvPr/>
        </p:nvSpPr>
        <p:spPr>
          <a:xfrm flipH="false" flipV="false" rot="5400000">
            <a:off x="2002853" y="6795229"/>
            <a:ext cx="403803" cy="603699"/>
          </a:xfrm>
          <a:custGeom>
            <a:avLst/>
            <a:gdLst/>
            <a:ahLst/>
            <a:cxnLst/>
            <a:rect r="r" b="b" t="t" l="l"/>
            <a:pathLst>
              <a:path h="603699" w="403803">
                <a:moveTo>
                  <a:pt x="0" y="0"/>
                </a:moveTo>
                <a:lnTo>
                  <a:pt x="403803" y="0"/>
                </a:lnTo>
                <a:lnTo>
                  <a:pt x="403803" y="603699"/>
                </a:lnTo>
                <a:lnTo>
                  <a:pt x="0" y="60369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4" id="74"/>
          <p:cNvSpPr/>
          <p:nvPr/>
        </p:nvSpPr>
        <p:spPr>
          <a:xfrm flipH="false" flipV="false" rot="0">
            <a:off x="2100521" y="8355053"/>
            <a:ext cx="316762" cy="316762"/>
          </a:xfrm>
          <a:custGeom>
            <a:avLst/>
            <a:gdLst/>
            <a:ahLst/>
            <a:cxnLst/>
            <a:rect r="r" b="b" t="t" l="l"/>
            <a:pathLst>
              <a:path h="316762" w="316762">
                <a:moveTo>
                  <a:pt x="0" y="0"/>
                </a:moveTo>
                <a:lnTo>
                  <a:pt x="316762" y="0"/>
                </a:lnTo>
                <a:lnTo>
                  <a:pt x="316762" y="316762"/>
                </a:lnTo>
                <a:lnTo>
                  <a:pt x="0" y="31676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w="47625" cap="sq">
            <a:solidFill>
              <a:srgbClr val="000000"/>
            </a:solidFill>
            <a:prstDash val="solid"/>
            <a:miter/>
          </a:ln>
        </p:spPr>
      </p:sp>
      <p:grpSp>
        <p:nvGrpSpPr>
          <p:cNvPr name="Group 75" id="75"/>
          <p:cNvGrpSpPr/>
          <p:nvPr/>
        </p:nvGrpSpPr>
        <p:grpSpPr>
          <a:xfrm rot="0">
            <a:off x="2859767" y="7335524"/>
            <a:ext cx="7379026" cy="2827570"/>
            <a:chOff x="0" y="0"/>
            <a:chExt cx="1791705" cy="686564"/>
          </a:xfrm>
        </p:grpSpPr>
        <p:sp>
          <p:nvSpPr>
            <p:cNvPr name="Freeform 76" id="76"/>
            <p:cNvSpPr/>
            <p:nvPr/>
          </p:nvSpPr>
          <p:spPr>
            <a:xfrm flipH="false" flipV="false" rot="0">
              <a:off x="0" y="0"/>
              <a:ext cx="1791706" cy="686564"/>
            </a:xfrm>
            <a:custGeom>
              <a:avLst/>
              <a:gdLst/>
              <a:ahLst/>
              <a:cxnLst/>
              <a:rect r="r" b="b" t="t" l="l"/>
              <a:pathLst>
                <a:path h="686564" w="1791706">
                  <a:moveTo>
                    <a:pt x="0" y="0"/>
                  </a:moveTo>
                  <a:lnTo>
                    <a:pt x="1791706" y="0"/>
                  </a:lnTo>
                  <a:lnTo>
                    <a:pt x="1791706" y="686564"/>
                  </a:lnTo>
                  <a:lnTo>
                    <a:pt x="0" y="686564"/>
                  </a:lnTo>
                  <a:close/>
                </a:path>
              </a:pathLst>
            </a:custGeom>
            <a:solidFill>
              <a:srgbClr val="654258">
                <a:alpha val="10980"/>
              </a:srgbClr>
            </a:solidFill>
          </p:spPr>
        </p:sp>
        <p:sp>
          <p:nvSpPr>
            <p:cNvPr name="TextBox 77" id="77"/>
            <p:cNvSpPr txBox="true"/>
            <p:nvPr/>
          </p:nvSpPr>
          <p:spPr>
            <a:xfrm>
              <a:off x="0" y="-38100"/>
              <a:ext cx="1791705" cy="7246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78" id="78"/>
          <p:cNvSpPr/>
          <p:nvPr/>
        </p:nvSpPr>
        <p:spPr>
          <a:xfrm flipH="false" flipV="false" rot="0">
            <a:off x="2825127" y="7345925"/>
            <a:ext cx="7490549" cy="2827570"/>
          </a:xfrm>
          <a:custGeom>
            <a:avLst/>
            <a:gdLst/>
            <a:ahLst/>
            <a:cxnLst/>
            <a:rect r="r" b="b" t="t" l="l"/>
            <a:pathLst>
              <a:path h="2827570" w="7490549">
                <a:moveTo>
                  <a:pt x="0" y="0"/>
                </a:moveTo>
                <a:lnTo>
                  <a:pt x="7490549" y="0"/>
                </a:lnTo>
                <a:lnTo>
                  <a:pt x="7490549" y="2827570"/>
                </a:lnTo>
                <a:lnTo>
                  <a:pt x="0" y="282757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67194" t="-199961" r="0" b="-12019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79" id="79"/>
          <p:cNvSpPr/>
          <p:nvPr/>
        </p:nvSpPr>
        <p:spPr>
          <a:xfrm flipH="false" flipV="false" rot="0">
            <a:off x="2848887" y="7368779"/>
            <a:ext cx="7466789" cy="547820"/>
          </a:xfrm>
          <a:custGeom>
            <a:avLst/>
            <a:gdLst/>
            <a:ahLst/>
            <a:cxnLst/>
            <a:rect r="r" b="b" t="t" l="l"/>
            <a:pathLst>
              <a:path h="547820" w="7466789">
                <a:moveTo>
                  <a:pt x="0" y="0"/>
                </a:moveTo>
                <a:lnTo>
                  <a:pt x="7466789" y="0"/>
                </a:lnTo>
                <a:lnTo>
                  <a:pt x="7466789" y="547820"/>
                </a:lnTo>
                <a:lnTo>
                  <a:pt x="0" y="54782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60840" t="-411679" r="0" b="-1032494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grpSp>
        <p:nvGrpSpPr>
          <p:cNvPr name="Group 80" id="80"/>
          <p:cNvGrpSpPr/>
          <p:nvPr/>
        </p:nvGrpSpPr>
        <p:grpSpPr>
          <a:xfrm rot="0">
            <a:off x="14238173" y="1347042"/>
            <a:ext cx="3637862" cy="1513230"/>
            <a:chOff x="0" y="0"/>
            <a:chExt cx="773180" cy="321617"/>
          </a:xfrm>
        </p:grpSpPr>
        <p:sp>
          <p:nvSpPr>
            <p:cNvPr name="Freeform 81" id="81"/>
            <p:cNvSpPr/>
            <p:nvPr/>
          </p:nvSpPr>
          <p:spPr>
            <a:xfrm flipH="false" flipV="false" rot="0">
              <a:off x="0" y="0"/>
              <a:ext cx="773180" cy="321617"/>
            </a:xfrm>
            <a:custGeom>
              <a:avLst/>
              <a:gdLst/>
              <a:ahLst/>
              <a:cxnLst/>
              <a:rect r="r" b="b" t="t" l="l"/>
              <a:pathLst>
                <a:path h="321617" w="773180">
                  <a:moveTo>
                    <a:pt x="0" y="0"/>
                  </a:moveTo>
                  <a:lnTo>
                    <a:pt x="773180" y="0"/>
                  </a:lnTo>
                  <a:lnTo>
                    <a:pt x="773180" y="321617"/>
                  </a:lnTo>
                  <a:lnTo>
                    <a:pt x="0" y="321617"/>
                  </a:lnTo>
                  <a:close/>
                </a:path>
              </a:pathLst>
            </a:custGeom>
            <a:solidFill>
              <a:srgbClr val="654258">
                <a:alpha val="10980"/>
              </a:srgbClr>
            </a:solidFill>
          </p:spPr>
        </p:sp>
        <p:sp>
          <p:nvSpPr>
            <p:cNvPr name="TextBox 82" id="82"/>
            <p:cNvSpPr txBox="true"/>
            <p:nvPr/>
          </p:nvSpPr>
          <p:spPr>
            <a:xfrm>
              <a:off x="0" y="-38100"/>
              <a:ext cx="773180" cy="3597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3" id="83"/>
          <p:cNvGrpSpPr/>
          <p:nvPr/>
        </p:nvGrpSpPr>
        <p:grpSpPr>
          <a:xfrm rot="0">
            <a:off x="14220238" y="1781059"/>
            <a:ext cx="3659142" cy="1057064"/>
            <a:chOff x="0" y="0"/>
            <a:chExt cx="1000828" cy="289122"/>
          </a:xfrm>
        </p:grpSpPr>
        <p:sp>
          <p:nvSpPr>
            <p:cNvPr name="Freeform 84" id="84"/>
            <p:cNvSpPr/>
            <p:nvPr/>
          </p:nvSpPr>
          <p:spPr>
            <a:xfrm flipH="false" flipV="false" rot="0">
              <a:off x="0" y="0"/>
              <a:ext cx="1000828" cy="289122"/>
            </a:xfrm>
            <a:custGeom>
              <a:avLst/>
              <a:gdLst/>
              <a:ahLst/>
              <a:cxnLst/>
              <a:rect r="r" b="b" t="t" l="l"/>
              <a:pathLst>
                <a:path h="289122" w="1000828">
                  <a:moveTo>
                    <a:pt x="0" y="0"/>
                  </a:moveTo>
                  <a:lnTo>
                    <a:pt x="1000828" y="0"/>
                  </a:lnTo>
                  <a:lnTo>
                    <a:pt x="1000828" y="289122"/>
                  </a:lnTo>
                  <a:lnTo>
                    <a:pt x="0" y="28912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204565"/>
              </a:solidFill>
              <a:prstDash val="solid"/>
              <a:miter/>
            </a:ln>
          </p:spPr>
        </p:sp>
        <p:sp>
          <p:nvSpPr>
            <p:cNvPr name="TextBox 85" id="85"/>
            <p:cNvSpPr txBox="true"/>
            <p:nvPr/>
          </p:nvSpPr>
          <p:spPr>
            <a:xfrm>
              <a:off x="0" y="-38100"/>
              <a:ext cx="1000828" cy="3272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6" id="86"/>
          <p:cNvGrpSpPr/>
          <p:nvPr/>
        </p:nvGrpSpPr>
        <p:grpSpPr>
          <a:xfrm rot="0">
            <a:off x="14220238" y="1329021"/>
            <a:ext cx="3659142" cy="498743"/>
            <a:chOff x="0" y="0"/>
            <a:chExt cx="1000828" cy="136413"/>
          </a:xfrm>
        </p:grpSpPr>
        <p:sp>
          <p:nvSpPr>
            <p:cNvPr name="Freeform 87" id="87"/>
            <p:cNvSpPr/>
            <p:nvPr/>
          </p:nvSpPr>
          <p:spPr>
            <a:xfrm flipH="false" flipV="false" rot="0">
              <a:off x="0" y="0"/>
              <a:ext cx="1000828" cy="136413"/>
            </a:xfrm>
            <a:custGeom>
              <a:avLst/>
              <a:gdLst/>
              <a:ahLst/>
              <a:cxnLst/>
              <a:rect r="r" b="b" t="t" l="l"/>
              <a:pathLst>
                <a:path h="136413" w="1000828">
                  <a:moveTo>
                    <a:pt x="0" y="0"/>
                  </a:moveTo>
                  <a:lnTo>
                    <a:pt x="1000828" y="0"/>
                  </a:lnTo>
                  <a:lnTo>
                    <a:pt x="1000828" y="136413"/>
                  </a:lnTo>
                  <a:lnTo>
                    <a:pt x="0" y="1364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204565"/>
              </a:solidFill>
              <a:prstDash val="solid"/>
              <a:miter/>
            </a:ln>
          </p:spPr>
        </p:sp>
        <p:sp>
          <p:nvSpPr>
            <p:cNvPr name="TextBox 88" id="88"/>
            <p:cNvSpPr txBox="true"/>
            <p:nvPr/>
          </p:nvSpPr>
          <p:spPr>
            <a:xfrm>
              <a:off x="0" y="-38100"/>
              <a:ext cx="1000828" cy="1745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pic>
        <p:nvPicPr>
          <p:cNvPr name="Picture 89" id="89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2084131" y="7161188"/>
            <a:ext cx="8891948" cy="3742901"/>
          </a:xfrm>
          <a:prstGeom prst="rect">
            <a:avLst/>
          </a:prstGeom>
        </p:spPr>
      </p:pic>
      <p:grpSp>
        <p:nvGrpSpPr>
          <p:cNvPr name="Group 90" id="90"/>
          <p:cNvGrpSpPr/>
          <p:nvPr/>
        </p:nvGrpSpPr>
        <p:grpSpPr>
          <a:xfrm rot="0">
            <a:off x="2859767" y="3004176"/>
            <a:ext cx="3670339" cy="4092903"/>
            <a:chOff x="0" y="0"/>
            <a:chExt cx="1151797" cy="1284403"/>
          </a:xfrm>
        </p:grpSpPr>
        <p:sp>
          <p:nvSpPr>
            <p:cNvPr name="Freeform 91" id="91"/>
            <p:cNvSpPr/>
            <p:nvPr/>
          </p:nvSpPr>
          <p:spPr>
            <a:xfrm flipH="false" flipV="false" rot="0">
              <a:off x="0" y="0"/>
              <a:ext cx="1151797" cy="1284403"/>
            </a:xfrm>
            <a:custGeom>
              <a:avLst/>
              <a:gdLst/>
              <a:ahLst/>
              <a:cxnLst/>
              <a:rect r="r" b="b" t="t" l="l"/>
              <a:pathLst>
                <a:path h="1284403" w="1151797">
                  <a:moveTo>
                    <a:pt x="0" y="0"/>
                  </a:moveTo>
                  <a:lnTo>
                    <a:pt x="1151797" y="0"/>
                  </a:lnTo>
                  <a:lnTo>
                    <a:pt x="1151797" y="1284403"/>
                  </a:lnTo>
                  <a:lnTo>
                    <a:pt x="0" y="1284403"/>
                  </a:lnTo>
                  <a:close/>
                </a:path>
              </a:pathLst>
            </a:custGeom>
            <a:solidFill>
              <a:srgbClr val="654258">
                <a:alpha val="10980"/>
              </a:srgbClr>
            </a:solidFill>
          </p:spPr>
        </p:sp>
        <p:sp>
          <p:nvSpPr>
            <p:cNvPr name="TextBox 92" id="92"/>
            <p:cNvSpPr txBox="true"/>
            <p:nvPr/>
          </p:nvSpPr>
          <p:spPr>
            <a:xfrm>
              <a:off x="0" y="-38100"/>
              <a:ext cx="1151797" cy="13225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93" id="93"/>
          <p:cNvSpPr/>
          <p:nvPr/>
        </p:nvSpPr>
        <p:spPr>
          <a:xfrm flipH="false" flipV="false" rot="0">
            <a:off x="2880971" y="3004176"/>
            <a:ext cx="3704978" cy="4245623"/>
          </a:xfrm>
          <a:custGeom>
            <a:avLst/>
            <a:gdLst/>
            <a:ahLst/>
            <a:cxnLst/>
            <a:rect r="r" b="b" t="t" l="l"/>
            <a:pathLst>
              <a:path h="4245623" w="3704978">
                <a:moveTo>
                  <a:pt x="0" y="0"/>
                </a:moveTo>
                <a:lnTo>
                  <a:pt x="3704978" y="0"/>
                </a:lnTo>
                <a:lnTo>
                  <a:pt x="3704978" y="4245623"/>
                </a:lnTo>
                <a:lnTo>
                  <a:pt x="0" y="4245623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231970" t="-164962" r="-99088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94" id="94"/>
          <p:cNvSpPr/>
          <p:nvPr/>
        </p:nvSpPr>
        <p:spPr>
          <a:xfrm flipH="false" flipV="false" rot="0">
            <a:off x="2896518" y="3004176"/>
            <a:ext cx="3673883" cy="477522"/>
          </a:xfrm>
          <a:custGeom>
            <a:avLst/>
            <a:gdLst/>
            <a:ahLst/>
            <a:cxnLst/>
            <a:rect r="r" b="b" t="t" l="l"/>
            <a:pathLst>
              <a:path h="477522" w="3673883">
                <a:moveTo>
                  <a:pt x="0" y="0"/>
                </a:moveTo>
                <a:lnTo>
                  <a:pt x="3673883" y="0"/>
                </a:lnTo>
                <a:lnTo>
                  <a:pt x="3673883" y="477522"/>
                </a:lnTo>
                <a:lnTo>
                  <a:pt x="0" y="47752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98281" t="-339534" r="-45602" b="-882126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pic>
        <p:nvPicPr>
          <p:cNvPr name="Picture 95" id="95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2536834" y="3797113"/>
            <a:ext cx="4316203" cy="3512174"/>
          </a:xfrm>
          <a:prstGeom prst="rect">
            <a:avLst/>
          </a:prstGeom>
        </p:spPr>
      </p:pic>
      <p:grpSp>
        <p:nvGrpSpPr>
          <p:cNvPr name="Group 96" id="96"/>
          <p:cNvGrpSpPr/>
          <p:nvPr/>
        </p:nvGrpSpPr>
        <p:grpSpPr>
          <a:xfrm rot="0">
            <a:off x="6797067" y="3020689"/>
            <a:ext cx="3670339" cy="4092903"/>
            <a:chOff x="0" y="0"/>
            <a:chExt cx="1151797" cy="1284403"/>
          </a:xfrm>
        </p:grpSpPr>
        <p:sp>
          <p:nvSpPr>
            <p:cNvPr name="Freeform 97" id="97"/>
            <p:cNvSpPr/>
            <p:nvPr/>
          </p:nvSpPr>
          <p:spPr>
            <a:xfrm flipH="false" flipV="false" rot="0">
              <a:off x="0" y="0"/>
              <a:ext cx="1151797" cy="1284403"/>
            </a:xfrm>
            <a:custGeom>
              <a:avLst/>
              <a:gdLst/>
              <a:ahLst/>
              <a:cxnLst/>
              <a:rect r="r" b="b" t="t" l="l"/>
              <a:pathLst>
                <a:path h="1284403" w="1151797">
                  <a:moveTo>
                    <a:pt x="0" y="0"/>
                  </a:moveTo>
                  <a:lnTo>
                    <a:pt x="1151797" y="0"/>
                  </a:lnTo>
                  <a:lnTo>
                    <a:pt x="1151797" y="1284403"/>
                  </a:lnTo>
                  <a:lnTo>
                    <a:pt x="0" y="1284403"/>
                  </a:lnTo>
                  <a:close/>
                </a:path>
              </a:pathLst>
            </a:custGeom>
            <a:solidFill>
              <a:srgbClr val="654258">
                <a:alpha val="10980"/>
              </a:srgbClr>
            </a:solidFill>
          </p:spPr>
        </p:sp>
        <p:sp>
          <p:nvSpPr>
            <p:cNvPr name="TextBox 98" id="98"/>
            <p:cNvSpPr txBox="true"/>
            <p:nvPr/>
          </p:nvSpPr>
          <p:spPr>
            <a:xfrm>
              <a:off x="0" y="-38100"/>
              <a:ext cx="1151797" cy="13225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99" id="99"/>
          <p:cNvSpPr/>
          <p:nvPr/>
        </p:nvSpPr>
        <p:spPr>
          <a:xfrm flipH="false" flipV="false" rot="0">
            <a:off x="6818271" y="3020689"/>
            <a:ext cx="3704978" cy="4245623"/>
          </a:xfrm>
          <a:custGeom>
            <a:avLst/>
            <a:gdLst/>
            <a:ahLst/>
            <a:cxnLst/>
            <a:rect r="r" b="b" t="t" l="l"/>
            <a:pathLst>
              <a:path h="4245623" w="3704978">
                <a:moveTo>
                  <a:pt x="0" y="0"/>
                </a:moveTo>
                <a:lnTo>
                  <a:pt x="3704978" y="0"/>
                </a:lnTo>
                <a:lnTo>
                  <a:pt x="3704978" y="4245622"/>
                </a:lnTo>
                <a:lnTo>
                  <a:pt x="0" y="424562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231970" t="-164962" r="-99088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100" id="100"/>
          <p:cNvSpPr/>
          <p:nvPr/>
        </p:nvSpPr>
        <p:spPr>
          <a:xfrm flipH="false" flipV="false" rot="0">
            <a:off x="6833818" y="3020689"/>
            <a:ext cx="3673883" cy="477522"/>
          </a:xfrm>
          <a:custGeom>
            <a:avLst/>
            <a:gdLst/>
            <a:ahLst/>
            <a:cxnLst/>
            <a:rect r="r" b="b" t="t" l="l"/>
            <a:pathLst>
              <a:path h="477522" w="3673883">
                <a:moveTo>
                  <a:pt x="0" y="0"/>
                </a:moveTo>
                <a:lnTo>
                  <a:pt x="3673884" y="0"/>
                </a:lnTo>
                <a:lnTo>
                  <a:pt x="3673884" y="477522"/>
                </a:lnTo>
                <a:lnTo>
                  <a:pt x="0" y="47752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98281" t="-339534" r="-45602" b="-882126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pic>
        <p:nvPicPr>
          <p:cNvPr name="Picture 101" id="101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6640144" y="4071565"/>
            <a:ext cx="4035966" cy="2354313"/>
          </a:xfrm>
          <a:prstGeom prst="rect">
            <a:avLst/>
          </a:prstGeom>
        </p:spPr>
      </p:pic>
      <p:sp>
        <p:nvSpPr>
          <p:cNvPr name="Freeform 102" id="102"/>
          <p:cNvSpPr/>
          <p:nvPr/>
        </p:nvSpPr>
        <p:spPr>
          <a:xfrm flipH="false" flipV="false" rot="0">
            <a:off x="11009024" y="3680286"/>
            <a:ext cx="2320975" cy="6315164"/>
          </a:xfrm>
          <a:custGeom>
            <a:avLst/>
            <a:gdLst/>
            <a:ahLst/>
            <a:cxnLst/>
            <a:rect r="r" b="b" t="t" l="l"/>
            <a:pathLst>
              <a:path h="6315164" w="2320975">
                <a:moveTo>
                  <a:pt x="0" y="0"/>
                </a:moveTo>
                <a:lnTo>
                  <a:pt x="2320975" y="0"/>
                </a:lnTo>
                <a:lnTo>
                  <a:pt x="2320975" y="6315165"/>
                </a:lnTo>
                <a:lnTo>
                  <a:pt x="0" y="6315165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-49892" t="0" r="-45814" b="0"/>
            </a:stretch>
          </a:blipFill>
        </p:spPr>
      </p:sp>
      <p:grpSp>
        <p:nvGrpSpPr>
          <p:cNvPr name="Group 103" id="103"/>
          <p:cNvGrpSpPr/>
          <p:nvPr/>
        </p:nvGrpSpPr>
        <p:grpSpPr>
          <a:xfrm rot="0">
            <a:off x="13337294" y="3625540"/>
            <a:ext cx="4549381" cy="996021"/>
            <a:chOff x="0" y="0"/>
            <a:chExt cx="1198191" cy="262327"/>
          </a:xfrm>
        </p:grpSpPr>
        <p:sp>
          <p:nvSpPr>
            <p:cNvPr name="Freeform 104" id="104"/>
            <p:cNvSpPr/>
            <p:nvPr/>
          </p:nvSpPr>
          <p:spPr>
            <a:xfrm flipH="false" flipV="false" rot="0">
              <a:off x="0" y="0"/>
              <a:ext cx="1198191" cy="262327"/>
            </a:xfrm>
            <a:custGeom>
              <a:avLst/>
              <a:gdLst/>
              <a:ahLst/>
              <a:cxnLst/>
              <a:rect r="r" b="b" t="t" l="l"/>
              <a:pathLst>
                <a:path h="262327" w="1198191">
                  <a:moveTo>
                    <a:pt x="86789" y="0"/>
                  </a:moveTo>
                  <a:lnTo>
                    <a:pt x="1111401" y="0"/>
                  </a:lnTo>
                  <a:cubicBezTo>
                    <a:pt x="1159334" y="0"/>
                    <a:pt x="1198191" y="38857"/>
                    <a:pt x="1198191" y="86789"/>
                  </a:cubicBezTo>
                  <a:lnTo>
                    <a:pt x="1198191" y="175537"/>
                  </a:lnTo>
                  <a:cubicBezTo>
                    <a:pt x="1198191" y="223470"/>
                    <a:pt x="1159334" y="262327"/>
                    <a:pt x="1111401" y="262327"/>
                  </a:cubicBezTo>
                  <a:lnTo>
                    <a:pt x="86789" y="262327"/>
                  </a:lnTo>
                  <a:cubicBezTo>
                    <a:pt x="38857" y="262327"/>
                    <a:pt x="0" y="223470"/>
                    <a:pt x="0" y="175537"/>
                  </a:cubicBezTo>
                  <a:lnTo>
                    <a:pt x="0" y="86789"/>
                  </a:lnTo>
                  <a:cubicBezTo>
                    <a:pt x="0" y="38857"/>
                    <a:pt x="38857" y="0"/>
                    <a:pt x="86789" y="0"/>
                  </a:cubicBezTo>
                  <a:close/>
                </a:path>
              </a:pathLst>
            </a:custGeom>
            <a:solidFill>
              <a:srgbClr val="476C3E">
                <a:alpha val="40784"/>
              </a:srgbClr>
            </a:solidFill>
          </p:spPr>
        </p:sp>
        <p:sp>
          <p:nvSpPr>
            <p:cNvPr name="TextBox 105" id="105"/>
            <p:cNvSpPr txBox="true"/>
            <p:nvPr/>
          </p:nvSpPr>
          <p:spPr>
            <a:xfrm>
              <a:off x="0" y="-38100"/>
              <a:ext cx="1198191" cy="3004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06" id="106"/>
          <p:cNvSpPr txBox="true"/>
          <p:nvPr/>
        </p:nvSpPr>
        <p:spPr>
          <a:xfrm rot="0">
            <a:off x="2254956" y="39393"/>
            <a:ext cx="2923628" cy="11225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89"/>
              </a:lnSpc>
            </a:pPr>
            <a:r>
              <a:rPr lang="en-US" sz="6492">
                <a:solidFill>
                  <a:srgbClr val="FAFCFC"/>
                </a:solidFill>
                <a:latin typeface="Yeseva One"/>
                <a:ea typeface="Yeseva One"/>
                <a:cs typeface="Yeseva One"/>
                <a:sym typeface="Yeseva One"/>
              </a:rPr>
              <a:t>Ventas</a:t>
            </a:r>
          </a:p>
        </p:txBody>
      </p:sp>
      <p:sp>
        <p:nvSpPr>
          <p:cNvPr name="TextBox 107" id="107"/>
          <p:cNvSpPr txBox="true"/>
          <p:nvPr/>
        </p:nvSpPr>
        <p:spPr>
          <a:xfrm rot="0">
            <a:off x="9176606" y="281854"/>
            <a:ext cx="2433355" cy="6196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65"/>
              </a:lnSpc>
            </a:pPr>
            <a:r>
              <a:rPr lang="en-US" sz="3618">
                <a:solidFill>
                  <a:srgbClr val="000000"/>
                </a:solidFill>
                <a:latin typeface="Yeseva One"/>
                <a:ea typeface="Yeseva One"/>
                <a:cs typeface="Yeseva One"/>
                <a:sym typeface="Yeseva One"/>
              </a:rPr>
              <a:t>Inventario</a:t>
            </a:r>
          </a:p>
        </p:txBody>
      </p:sp>
      <p:sp>
        <p:nvSpPr>
          <p:cNvPr name="TextBox 108" id="108"/>
          <p:cNvSpPr txBox="true"/>
          <p:nvPr/>
        </p:nvSpPr>
        <p:spPr>
          <a:xfrm rot="0">
            <a:off x="6797067" y="273599"/>
            <a:ext cx="1319000" cy="6196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65"/>
              </a:lnSpc>
            </a:pPr>
            <a:r>
              <a:rPr lang="en-US" sz="3618">
                <a:solidFill>
                  <a:srgbClr val="000000"/>
                </a:solidFill>
                <a:latin typeface="Yeseva One"/>
                <a:ea typeface="Yeseva One"/>
                <a:cs typeface="Yeseva One"/>
                <a:sym typeface="Yeseva One"/>
              </a:rPr>
              <a:t>Inicio</a:t>
            </a:r>
          </a:p>
        </p:txBody>
      </p:sp>
      <p:sp>
        <p:nvSpPr>
          <p:cNvPr name="TextBox 109" id="109"/>
          <p:cNvSpPr txBox="true"/>
          <p:nvPr/>
        </p:nvSpPr>
        <p:spPr>
          <a:xfrm rot="0">
            <a:off x="12306323" y="273599"/>
            <a:ext cx="2047352" cy="6196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65"/>
              </a:lnSpc>
            </a:pPr>
            <a:r>
              <a:rPr lang="en-US" sz="3618">
                <a:solidFill>
                  <a:srgbClr val="000000"/>
                </a:solidFill>
                <a:latin typeface="Yeseva One"/>
                <a:ea typeface="Yeseva One"/>
                <a:cs typeface="Yeseva One"/>
                <a:sym typeface="Yeseva One"/>
              </a:rPr>
              <a:t>Compras</a:t>
            </a:r>
          </a:p>
        </p:txBody>
      </p:sp>
      <p:sp>
        <p:nvSpPr>
          <p:cNvPr name="TextBox 110" id="110"/>
          <p:cNvSpPr txBox="true"/>
          <p:nvPr/>
        </p:nvSpPr>
        <p:spPr>
          <a:xfrm rot="0">
            <a:off x="15118235" y="273599"/>
            <a:ext cx="2964187" cy="6196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65"/>
              </a:lnSpc>
            </a:pPr>
            <a:r>
              <a:rPr lang="en-US" sz="3618">
                <a:solidFill>
                  <a:srgbClr val="000000"/>
                </a:solidFill>
                <a:latin typeface="Yeseva One"/>
                <a:ea typeface="Yeseva One"/>
                <a:cs typeface="Yeseva One"/>
                <a:sym typeface="Yeseva One"/>
              </a:rPr>
              <a:t>Rentabilidad</a:t>
            </a:r>
          </a:p>
        </p:txBody>
      </p:sp>
      <p:sp>
        <p:nvSpPr>
          <p:cNvPr name="TextBox 111" id="111"/>
          <p:cNvSpPr txBox="true"/>
          <p:nvPr/>
        </p:nvSpPr>
        <p:spPr>
          <a:xfrm rot="0">
            <a:off x="138849" y="1971875"/>
            <a:ext cx="2066529" cy="5052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73"/>
              </a:lnSpc>
            </a:pPr>
            <a:r>
              <a:rPr lang="en-US" sz="298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Todas</a:t>
            </a:r>
          </a:p>
        </p:txBody>
      </p:sp>
      <p:sp>
        <p:nvSpPr>
          <p:cNvPr name="TextBox 112" id="112"/>
          <p:cNvSpPr txBox="true"/>
          <p:nvPr/>
        </p:nvSpPr>
        <p:spPr>
          <a:xfrm rot="0">
            <a:off x="109165" y="1329870"/>
            <a:ext cx="2431943" cy="5438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29"/>
              </a:lnSpc>
            </a:pPr>
            <a:r>
              <a:rPr lang="en-US" sz="3164">
                <a:solidFill>
                  <a:srgbClr val="FAFCFC"/>
                </a:solidFill>
                <a:latin typeface="Open Sans"/>
                <a:ea typeface="Open Sans"/>
                <a:cs typeface="Open Sans"/>
                <a:sym typeface="Open Sans"/>
              </a:rPr>
              <a:t>Producto</a:t>
            </a:r>
          </a:p>
        </p:txBody>
      </p:sp>
      <p:sp>
        <p:nvSpPr>
          <p:cNvPr name="TextBox 113" id="113"/>
          <p:cNvSpPr txBox="true"/>
          <p:nvPr/>
        </p:nvSpPr>
        <p:spPr>
          <a:xfrm rot="0">
            <a:off x="348690" y="8918221"/>
            <a:ext cx="1952892" cy="9661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44"/>
              </a:lnSpc>
            </a:pPr>
            <a:r>
              <a:rPr lang="en-US" sz="2817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Borrar Filtros</a:t>
            </a:r>
          </a:p>
        </p:txBody>
      </p:sp>
      <p:sp>
        <p:nvSpPr>
          <p:cNvPr name="TextBox 114" id="114"/>
          <p:cNvSpPr txBox="true"/>
          <p:nvPr/>
        </p:nvSpPr>
        <p:spPr>
          <a:xfrm rot="0">
            <a:off x="75099" y="2542388"/>
            <a:ext cx="2431943" cy="5438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29"/>
              </a:lnSpc>
            </a:pPr>
            <a:r>
              <a:rPr lang="en-US" sz="3164">
                <a:solidFill>
                  <a:srgbClr val="FAFCFC"/>
                </a:solidFill>
                <a:latin typeface="Open Sans"/>
                <a:ea typeface="Open Sans"/>
                <a:cs typeface="Open Sans"/>
                <a:sym typeface="Open Sans"/>
              </a:rPr>
              <a:t>Ciudad</a:t>
            </a:r>
          </a:p>
        </p:txBody>
      </p:sp>
      <p:sp>
        <p:nvSpPr>
          <p:cNvPr name="TextBox 115" id="115"/>
          <p:cNvSpPr txBox="true"/>
          <p:nvPr/>
        </p:nvSpPr>
        <p:spPr>
          <a:xfrm rot="0">
            <a:off x="95978" y="6189449"/>
            <a:ext cx="2431943" cy="5438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29"/>
              </a:lnSpc>
            </a:pPr>
            <a:r>
              <a:rPr lang="en-US" sz="3164">
                <a:solidFill>
                  <a:srgbClr val="FAFCFC"/>
                </a:solidFill>
                <a:latin typeface="Open Sans"/>
                <a:ea typeface="Open Sans"/>
                <a:cs typeface="Open Sans"/>
                <a:sym typeface="Open Sans"/>
              </a:rPr>
              <a:t>Categoria</a:t>
            </a:r>
          </a:p>
        </p:txBody>
      </p:sp>
      <p:sp>
        <p:nvSpPr>
          <p:cNvPr name="TextBox 116" id="116"/>
          <p:cNvSpPr txBox="true"/>
          <p:nvPr/>
        </p:nvSpPr>
        <p:spPr>
          <a:xfrm rot="0">
            <a:off x="3031143" y="1355993"/>
            <a:ext cx="3145100" cy="3298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45"/>
              </a:lnSpc>
            </a:pPr>
            <a:r>
              <a:rPr lang="en-US" sz="1889">
                <a:solidFill>
                  <a:srgbClr val="000000"/>
                </a:solidFill>
                <a:latin typeface="Yeseva One"/>
                <a:ea typeface="Yeseva One"/>
                <a:cs typeface="Yeseva One"/>
                <a:sym typeface="Yeseva One"/>
              </a:rPr>
              <a:t>Unidades Vendidas</a:t>
            </a:r>
          </a:p>
        </p:txBody>
      </p:sp>
      <p:sp>
        <p:nvSpPr>
          <p:cNvPr name="TextBox 117" id="117"/>
          <p:cNvSpPr txBox="true"/>
          <p:nvPr/>
        </p:nvSpPr>
        <p:spPr>
          <a:xfrm rot="0">
            <a:off x="3037414" y="2057528"/>
            <a:ext cx="3145100" cy="530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39"/>
              </a:lnSpc>
            </a:pPr>
            <a:r>
              <a:rPr lang="en-US" sz="3099">
                <a:solidFill>
                  <a:srgbClr val="000000"/>
                </a:solidFill>
                <a:latin typeface="Yeseva One"/>
                <a:ea typeface="Yeseva One"/>
                <a:cs typeface="Yeseva One"/>
                <a:sym typeface="Yeseva One"/>
              </a:rPr>
              <a:t>20mill.</a:t>
            </a:r>
          </a:p>
        </p:txBody>
      </p:sp>
      <p:sp>
        <p:nvSpPr>
          <p:cNvPr name="TextBox 118" id="118"/>
          <p:cNvSpPr txBox="true"/>
          <p:nvPr/>
        </p:nvSpPr>
        <p:spPr>
          <a:xfrm rot="0">
            <a:off x="6411114" y="1355993"/>
            <a:ext cx="3659142" cy="3298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45"/>
              </a:lnSpc>
            </a:pPr>
            <a:r>
              <a:rPr lang="en-US" sz="1889">
                <a:solidFill>
                  <a:srgbClr val="000000"/>
                </a:solidFill>
                <a:latin typeface="Yeseva One"/>
                <a:ea typeface="Yeseva One"/>
                <a:cs typeface="Yeseva One"/>
                <a:sym typeface="Yeseva One"/>
              </a:rPr>
              <a:t>Ventas Totales</a:t>
            </a:r>
          </a:p>
        </p:txBody>
      </p:sp>
      <p:sp>
        <p:nvSpPr>
          <p:cNvPr name="TextBox 119" id="119"/>
          <p:cNvSpPr txBox="true"/>
          <p:nvPr/>
        </p:nvSpPr>
        <p:spPr>
          <a:xfrm rot="0">
            <a:off x="6418409" y="2057528"/>
            <a:ext cx="3659142" cy="530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39"/>
              </a:lnSpc>
            </a:pPr>
            <a:r>
              <a:rPr lang="en-US" sz="3099">
                <a:solidFill>
                  <a:srgbClr val="000000"/>
                </a:solidFill>
                <a:latin typeface="Yeseva One"/>
                <a:ea typeface="Yeseva One"/>
                <a:cs typeface="Yeseva One"/>
                <a:sym typeface="Yeseva One"/>
              </a:rPr>
              <a:t>$21mill.</a:t>
            </a:r>
          </a:p>
        </p:txBody>
      </p:sp>
      <p:sp>
        <p:nvSpPr>
          <p:cNvPr name="TextBox 120" id="120"/>
          <p:cNvSpPr txBox="true"/>
          <p:nvPr/>
        </p:nvSpPr>
        <p:spPr>
          <a:xfrm rot="0">
            <a:off x="10315676" y="1355993"/>
            <a:ext cx="3659142" cy="3298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45"/>
              </a:lnSpc>
            </a:pPr>
            <a:r>
              <a:rPr lang="en-US" sz="1889">
                <a:solidFill>
                  <a:srgbClr val="000000"/>
                </a:solidFill>
                <a:latin typeface="Yeseva One"/>
                <a:ea typeface="Yeseva One"/>
                <a:cs typeface="Yeseva One"/>
                <a:sym typeface="Yeseva One"/>
              </a:rPr>
              <a:t>Margen Bruto</a:t>
            </a:r>
          </a:p>
        </p:txBody>
      </p:sp>
      <p:sp>
        <p:nvSpPr>
          <p:cNvPr name="TextBox 121" id="121"/>
          <p:cNvSpPr txBox="true"/>
          <p:nvPr/>
        </p:nvSpPr>
        <p:spPr>
          <a:xfrm rot="0">
            <a:off x="10322971" y="2057528"/>
            <a:ext cx="3659142" cy="530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39"/>
              </a:lnSpc>
            </a:pPr>
            <a:r>
              <a:rPr lang="en-US" sz="3099">
                <a:solidFill>
                  <a:srgbClr val="000000"/>
                </a:solidFill>
                <a:latin typeface="Yeseva One"/>
                <a:ea typeface="Yeseva One"/>
                <a:cs typeface="Yeseva One"/>
                <a:sym typeface="Yeseva One"/>
              </a:rPr>
              <a:t>$4mill.</a:t>
            </a:r>
          </a:p>
        </p:txBody>
      </p:sp>
      <p:sp>
        <p:nvSpPr>
          <p:cNvPr name="TextBox 122" id="122"/>
          <p:cNvSpPr txBox="true"/>
          <p:nvPr/>
        </p:nvSpPr>
        <p:spPr>
          <a:xfrm rot="0">
            <a:off x="12287495" y="3048091"/>
            <a:ext cx="4570004" cy="3964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49"/>
              </a:lnSpc>
            </a:pPr>
            <a:r>
              <a:rPr lang="en-US" sz="2392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Top 5 mas vendidos</a:t>
            </a:r>
          </a:p>
        </p:txBody>
      </p:sp>
      <p:sp>
        <p:nvSpPr>
          <p:cNvPr name="TextBox 123" id="123"/>
          <p:cNvSpPr txBox="true"/>
          <p:nvPr/>
        </p:nvSpPr>
        <p:spPr>
          <a:xfrm rot="0">
            <a:off x="76950" y="5020919"/>
            <a:ext cx="2431943" cy="5438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29"/>
              </a:lnSpc>
            </a:pPr>
            <a:r>
              <a:rPr lang="en-US" sz="3164">
                <a:solidFill>
                  <a:srgbClr val="FAFCFC"/>
                </a:solidFill>
                <a:latin typeface="Open Sans"/>
                <a:ea typeface="Open Sans"/>
                <a:cs typeface="Open Sans"/>
                <a:sym typeface="Open Sans"/>
              </a:rPr>
              <a:t>Mes</a:t>
            </a:r>
          </a:p>
        </p:txBody>
      </p:sp>
      <p:sp>
        <p:nvSpPr>
          <p:cNvPr name="TextBox 124" id="124"/>
          <p:cNvSpPr txBox="true"/>
          <p:nvPr/>
        </p:nvSpPr>
        <p:spPr>
          <a:xfrm rot="0">
            <a:off x="-2293094" y="5252092"/>
            <a:ext cx="2431943" cy="5438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29"/>
              </a:lnSpc>
            </a:pPr>
            <a:r>
              <a:rPr lang="en-US" sz="3164">
                <a:solidFill>
                  <a:srgbClr val="FAFCFC"/>
                </a:solidFill>
                <a:latin typeface="Open Sans"/>
                <a:ea typeface="Open Sans"/>
                <a:cs typeface="Open Sans"/>
                <a:sym typeface="Open Sans"/>
              </a:rPr>
              <a:t>Ciudad</a:t>
            </a:r>
          </a:p>
        </p:txBody>
      </p:sp>
      <p:sp>
        <p:nvSpPr>
          <p:cNvPr name="TextBox 125" id="125"/>
          <p:cNvSpPr txBox="true"/>
          <p:nvPr/>
        </p:nvSpPr>
        <p:spPr>
          <a:xfrm rot="0">
            <a:off x="138849" y="3818311"/>
            <a:ext cx="2431943" cy="5438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29"/>
              </a:lnSpc>
            </a:pPr>
            <a:r>
              <a:rPr lang="en-US" sz="3164">
                <a:solidFill>
                  <a:srgbClr val="FAFCFC"/>
                </a:solidFill>
                <a:latin typeface="Open Sans"/>
                <a:ea typeface="Open Sans"/>
                <a:cs typeface="Open Sans"/>
                <a:sym typeface="Open Sans"/>
              </a:rPr>
              <a:t>Tienda</a:t>
            </a:r>
          </a:p>
        </p:txBody>
      </p:sp>
      <p:sp>
        <p:nvSpPr>
          <p:cNvPr name="TextBox 126" id="126"/>
          <p:cNvSpPr txBox="true"/>
          <p:nvPr/>
        </p:nvSpPr>
        <p:spPr>
          <a:xfrm rot="0">
            <a:off x="138849" y="6809452"/>
            <a:ext cx="2066529" cy="5052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73"/>
              </a:lnSpc>
            </a:pPr>
            <a:r>
              <a:rPr lang="en-US" sz="298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Todas</a:t>
            </a:r>
          </a:p>
        </p:txBody>
      </p:sp>
      <p:sp>
        <p:nvSpPr>
          <p:cNvPr name="TextBox 127" id="127"/>
          <p:cNvSpPr txBox="true"/>
          <p:nvPr/>
        </p:nvSpPr>
        <p:spPr>
          <a:xfrm rot="0">
            <a:off x="5006617" y="7407739"/>
            <a:ext cx="2449950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Ventas por mes</a:t>
            </a:r>
          </a:p>
        </p:txBody>
      </p:sp>
      <p:sp>
        <p:nvSpPr>
          <p:cNvPr name="TextBox 128" id="128"/>
          <p:cNvSpPr txBox="true"/>
          <p:nvPr/>
        </p:nvSpPr>
        <p:spPr>
          <a:xfrm rot="0">
            <a:off x="14220238" y="1355993"/>
            <a:ext cx="3659142" cy="3298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45"/>
              </a:lnSpc>
            </a:pPr>
            <a:r>
              <a:rPr lang="en-US" sz="1889">
                <a:solidFill>
                  <a:srgbClr val="000000"/>
                </a:solidFill>
                <a:latin typeface="Yeseva One"/>
                <a:ea typeface="Yeseva One"/>
                <a:cs typeface="Yeseva One"/>
                <a:sym typeface="Yeseva One"/>
              </a:rPr>
              <a:t>Costo de Mercaderia Vendida</a:t>
            </a:r>
          </a:p>
        </p:txBody>
      </p:sp>
      <p:sp>
        <p:nvSpPr>
          <p:cNvPr name="TextBox 129" id="129"/>
          <p:cNvSpPr txBox="true"/>
          <p:nvPr/>
        </p:nvSpPr>
        <p:spPr>
          <a:xfrm rot="0">
            <a:off x="14227533" y="2057528"/>
            <a:ext cx="3659142" cy="530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39"/>
              </a:lnSpc>
            </a:pPr>
            <a:r>
              <a:rPr lang="en-US" sz="3099">
                <a:solidFill>
                  <a:srgbClr val="000000"/>
                </a:solidFill>
                <a:latin typeface="Yeseva One"/>
                <a:ea typeface="Yeseva One"/>
                <a:cs typeface="Yeseva One"/>
                <a:sym typeface="Yeseva One"/>
              </a:rPr>
              <a:t>$114mill.</a:t>
            </a:r>
          </a:p>
        </p:txBody>
      </p:sp>
      <p:sp>
        <p:nvSpPr>
          <p:cNvPr name="TextBox 130" id="130"/>
          <p:cNvSpPr txBox="true"/>
          <p:nvPr/>
        </p:nvSpPr>
        <p:spPr>
          <a:xfrm rot="0">
            <a:off x="3207004" y="3006321"/>
            <a:ext cx="3052911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Ventas por categoria</a:t>
            </a:r>
          </a:p>
        </p:txBody>
      </p:sp>
      <p:sp>
        <p:nvSpPr>
          <p:cNvPr name="TextBox 131" id="131"/>
          <p:cNvSpPr txBox="true"/>
          <p:nvPr/>
        </p:nvSpPr>
        <p:spPr>
          <a:xfrm rot="0">
            <a:off x="7381685" y="3022834"/>
            <a:ext cx="2578150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Ciclos de pedidos</a:t>
            </a:r>
          </a:p>
        </p:txBody>
      </p:sp>
      <p:grpSp>
        <p:nvGrpSpPr>
          <p:cNvPr name="Group 132" id="132"/>
          <p:cNvGrpSpPr/>
          <p:nvPr/>
        </p:nvGrpSpPr>
        <p:grpSpPr>
          <a:xfrm rot="0">
            <a:off x="13337294" y="4935886"/>
            <a:ext cx="4549381" cy="996021"/>
            <a:chOff x="0" y="0"/>
            <a:chExt cx="1198191" cy="262327"/>
          </a:xfrm>
        </p:grpSpPr>
        <p:sp>
          <p:nvSpPr>
            <p:cNvPr name="Freeform 133" id="133"/>
            <p:cNvSpPr/>
            <p:nvPr/>
          </p:nvSpPr>
          <p:spPr>
            <a:xfrm flipH="false" flipV="false" rot="0">
              <a:off x="0" y="0"/>
              <a:ext cx="1198191" cy="262327"/>
            </a:xfrm>
            <a:custGeom>
              <a:avLst/>
              <a:gdLst/>
              <a:ahLst/>
              <a:cxnLst/>
              <a:rect r="r" b="b" t="t" l="l"/>
              <a:pathLst>
                <a:path h="262327" w="1198191">
                  <a:moveTo>
                    <a:pt x="86789" y="0"/>
                  </a:moveTo>
                  <a:lnTo>
                    <a:pt x="1111401" y="0"/>
                  </a:lnTo>
                  <a:cubicBezTo>
                    <a:pt x="1159334" y="0"/>
                    <a:pt x="1198191" y="38857"/>
                    <a:pt x="1198191" y="86789"/>
                  </a:cubicBezTo>
                  <a:lnTo>
                    <a:pt x="1198191" y="175537"/>
                  </a:lnTo>
                  <a:cubicBezTo>
                    <a:pt x="1198191" y="223470"/>
                    <a:pt x="1159334" y="262327"/>
                    <a:pt x="1111401" y="262327"/>
                  </a:cubicBezTo>
                  <a:lnTo>
                    <a:pt x="86789" y="262327"/>
                  </a:lnTo>
                  <a:cubicBezTo>
                    <a:pt x="38857" y="262327"/>
                    <a:pt x="0" y="223470"/>
                    <a:pt x="0" y="175537"/>
                  </a:cubicBezTo>
                  <a:lnTo>
                    <a:pt x="0" y="86789"/>
                  </a:lnTo>
                  <a:cubicBezTo>
                    <a:pt x="0" y="38857"/>
                    <a:pt x="38857" y="0"/>
                    <a:pt x="86789" y="0"/>
                  </a:cubicBezTo>
                  <a:close/>
                </a:path>
              </a:pathLst>
            </a:custGeom>
            <a:solidFill>
              <a:srgbClr val="476C3E">
                <a:alpha val="40784"/>
              </a:srgbClr>
            </a:solidFill>
          </p:spPr>
        </p:sp>
        <p:sp>
          <p:nvSpPr>
            <p:cNvPr name="TextBox 134" id="134"/>
            <p:cNvSpPr txBox="true"/>
            <p:nvPr/>
          </p:nvSpPr>
          <p:spPr>
            <a:xfrm>
              <a:off x="0" y="-38100"/>
              <a:ext cx="1198191" cy="3004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35" id="135"/>
          <p:cNvGrpSpPr/>
          <p:nvPr/>
        </p:nvGrpSpPr>
        <p:grpSpPr>
          <a:xfrm rot="0">
            <a:off x="13337294" y="6227182"/>
            <a:ext cx="4549381" cy="996021"/>
            <a:chOff x="0" y="0"/>
            <a:chExt cx="1198191" cy="262327"/>
          </a:xfrm>
        </p:grpSpPr>
        <p:sp>
          <p:nvSpPr>
            <p:cNvPr name="Freeform 136" id="136"/>
            <p:cNvSpPr/>
            <p:nvPr/>
          </p:nvSpPr>
          <p:spPr>
            <a:xfrm flipH="false" flipV="false" rot="0">
              <a:off x="0" y="0"/>
              <a:ext cx="1198191" cy="262327"/>
            </a:xfrm>
            <a:custGeom>
              <a:avLst/>
              <a:gdLst/>
              <a:ahLst/>
              <a:cxnLst/>
              <a:rect r="r" b="b" t="t" l="l"/>
              <a:pathLst>
                <a:path h="262327" w="1198191">
                  <a:moveTo>
                    <a:pt x="86789" y="0"/>
                  </a:moveTo>
                  <a:lnTo>
                    <a:pt x="1111401" y="0"/>
                  </a:lnTo>
                  <a:cubicBezTo>
                    <a:pt x="1159334" y="0"/>
                    <a:pt x="1198191" y="38857"/>
                    <a:pt x="1198191" y="86789"/>
                  </a:cubicBezTo>
                  <a:lnTo>
                    <a:pt x="1198191" y="175537"/>
                  </a:lnTo>
                  <a:cubicBezTo>
                    <a:pt x="1198191" y="223470"/>
                    <a:pt x="1159334" y="262327"/>
                    <a:pt x="1111401" y="262327"/>
                  </a:cubicBezTo>
                  <a:lnTo>
                    <a:pt x="86789" y="262327"/>
                  </a:lnTo>
                  <a:cubicBezTo>
                    <a:pt x="38857" y="262327"/>
                    <a:pt x="0" y="223470"/>
                    <a:pt x="0" y="175537"/>
                  </a:cubicBezTo>
                  <a:lnTo>
                    <a:pt x="0" y="86789"/>
                  </a:lnTo>
                  <a:cubicBezTo>
                    <a:pt x="0" y="38857"/>
                    <a:pt x="38857" y="0"/>
                    <a:pt x="86789" y="0"/>
                  </a:cubicBezTo>
                  <a:close/>
                </a:path>
              </a:pathLst>
            </a:custGeom>
            <a:solidFill>
              <a:srgbClr val="476C3E">
                <a:alpha val="40784"/>
              </a:srgbClr>
            </a:solidFill>
          </p:spPr>
        </p:sp>
        <p:sp>
          <p:nvSpPr>
            <p:cNvPr name="TextBox 137" id="137"/>
            <p:cNvSpPr txBox="true"/>
            <p:nvPr/>
          </p:nvSpPr>
          <p:spPr>
            <a:xfrm>
              <a:off x="0" y="-38100"/>
              <a:ext cx="1198191" cy="3004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38" id="138"/>
          <p:cNvGrpSpPr/>
          <p:nvPr/>
        </p:nvGrpSpPr>
        <p:grpSpPr>
          <a:xfrm rot="0">
            <a:off x="13337294" y="7537528"/>
            <a:ext cx="4549381" cy="996021"/>
            <a:chOff x="0" y="0"/>
            <a:chExt cx="1198191" cy="262327"/>
          </a:xfrm>
        </p:grpSpPr>
        <p:sp>
          <p:nvSpPr>
            <p:cNvPr name="Freeform 139" id="139"/>
            <p:cNvSpPr/>
            <p:nvPr/>
          </p:nvSpPr>
          <p:spPr>
            <a:xfrm flipH="false" flipV="false" rot="0">
              <a:off x="0" y="0"/>
              <a:ext cx="1198191" cy="262327"/>
            </a:xfrm>
            <a:custGeom>
              <a:avLst/>
              <a:gdLst/>
              <a:ahLst/>
              <a:cxnLst/>
              <a:rect r="r" b="b" t="t" l="l"/>
              <a:pathLst>
                <a:path h="262327" w="1198191">
                  <a:moveTo>
                    <a:pt x="86789" y="0"/>
                  </a:moveTo>
                  <a:lnTo>
                    <a:pt x="1111401" y="0"/>
                  </a:lnTo>
                  <a:cubicBezTo>
                    <a:pt x="1159334" y="0"/>
                    <a:pt x="1198191" y="38857"/>
                    <a:pt x="1198191" y="86789"/>
                  </a:cubicBezTo>
                  <a:lnTo>
                    <a:pt x="1198191" y="175537"/>
                  </a:lnTo>
                  <a:cubicBezTo>
                    <a:pt x="1198191" y="223470"/>
                    <a:pt x="1159334" y="262327"/>
                    <a:pt x="1111401" y="262327"/>
                  </a:cubicBezTo>
                  <a:lnTo>
                    <a:pt x="86789" y="262327"/>
                  </a:lnTo>
                  <a:cubicBezTo>
                    <a:pt x="38857" y="262327"/>
                    <a:pt x="0" y="223470"/>
                    <a:pt x="0" y="175537"/>
                  </a:cubicBezTo>
                  <a:lnTo>
                    <a:pt x="0" y="86789"/>
                  </a:lnTo>
                  <a:cubicBezTo>
                    <a:pt x="0" y="38857"/>
                    <a:pt x="38857" y="0"/>
                    <a:pt x="86789" y="0"/>
                  </a:cubicBezTo>
                  <a:close/>
                </a:path>
              </a:pathLst>
            </a:custGeom>
            <a:solidFill>
              <a:srgbClr val="476C3E">
                <a:alpha val="40784"/>
              </a:srgbClr>
            </a:solidFill>
          </p:spPr>
        </p:sp>
        <p:sp>
          <p:nvSpPr>
            <p:cNvPr name="TextBox 140" id="140"/>
            <p:cNvSpPr txBox="true"/>
            <p:nvPr/>
          </p:nvSpPr>
          <p:spPr>
            <a:xfrm>
              <a:off x="0" y="-38100"/>
              <a:ext cx="1198191" cy="3004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1" id="141"/>
          <p:cNvGrpSpPr/>
          <p:nvPr/>
        </p:nvGrpSpPr>
        <p:grpSpPr>
          <a:xfrm rot="0">
            <a:off x="13337294" y="8847874"/>
            <a:ext cx="4549381" cy="996021"/>
            <a:chOff x="0" y="0"/>
            <a:chExt cx="1198191" cy="262327"/>
          </a:xfrm>
        </p:grpSpPr>
        <p:sp>
          <p:nvSpPr>
            <p:cNvPr name="Freeform 142" id="142"/>
            <p:cNvSpPr/>
            <p:nvPr/>
          </p:nvSpPr>
          <p:spPr>
            <a:xfrm flipH="false" flipV="false" rot="0">
              <a:off x="0" y="0"/>
              <a:ext cx="1198191" cy="262327"/>
            </a:xfrm>
            <a:custGeom>
              <a:avLst/>
              <a:gdLst/>
              <a:ahLst/>
              <a:cxnLst/>
              <a:rect r="r" b="b" t="t" l="l"/>
              <a:pathLst>
                <a:path h="262327" w="1198191">
                  <a:moveTo>
                    <a:pt x="86789" y="0"/>
                  </a:moveTo>
                  <a:lnTo>
                    <a:pt x="1111401" y="0"/>
                  </a:lnTo>
                  <a:cubicBezTo>
                    <a:pt x="1159334" y="0"/>
                    <a:pt x="1198191" y="38857"/>
                    <a:pt x="1198191" y="86789"/>
                  </a:cubicBezTo>
                  <a:lnTo>
                    <a:pt x="1198191" y="175537"/>
                  </a:lnTo>
                  <a:cubicBezTo>
                    <a:pt x="1198191" y="223470"/>
                    <a:pt x="1159334" y="262327"/>
                    <a:pt x="1111401" y="262327"/>
                  </a:cubicBezTo>
                  <a:lnTo>
                    <a:pt x="86789" y="262327"/>
                  </a:lnTo>
                  <a:cubicBezTo>
                    <a:pt x="38857" y="262327"/>
                    <a:pt x="0" y="223470"/>
                    <a:pt x="0" y="175537"/>
                  </a:cubicBezTo>
                  <a:lnTo>
                    <a:pt x="0" y="86789"/>
                  </a:lnTo>
                  <a:cubicBezTo>
                    <a:pt x="0" y="38857"/>
                    <a:pt x="38857" y="0"/>
                    <a:pt x="86789" y="0"/>
                  </a:cubicBezTo>
                  <a:close/>
                </a:path>
              </a:pathLst>
            </a:custGeom>
            <a:solidFill>
              <a:srgbClr val="476C3E">
                <a:alpha val="40784"/>
              </a:srgbClr>
            </a:solidFill>
          </p:spPr>
        </p:sp>
        <p:sp>
          <p:nvSpPr>
            <p:cNvPr name="TextBox 143" id="143"/>
            <p:cNvSpPr txBox="true"/>
            <p:nvPr/>
          </p:nvSpPr>
          <p:spPr>
            <a:xfrm>
              <a:off x="0" y="-38100"/>
              <a:ext cx="1198191" cy="3004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44" id="144"/>
          <p:cNvSpPr txBox="true"/>
          <p:nvPr/>
        </p:nvSpPr>
        <p:spPr>
          <a:xfrm rot="0">
            <a:off x="14836739" y="3824269"/>
            <a:ext cx="1550491" cy="5378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sz="31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Bebida1</a:t>
            </a:r>
          </a:p>
        </p:txBody>
      </p:sp>
      <p:sp>
        <p:nvSpPr>
          <p:cNvPr name="TextBox 145" id="145"/>
          <p:cNvSpPr txBox="true"/>
          <p:nvPr/>
        </p:nvSpPr>
        <p:spPr>
          <a:xfrm rot="0">
            <a:off x="14783979" y="5136399"/>
            <a:ext cx="1656011" cy="5378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sz="31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Bebida 2</a:t>
            </a:r>
          </a:p>
        </p:txBody>
      </p:sp>
      <p:sp>
        <p:nvSpPr>
          <p:cNvPr name="TextBox 146" id="146"/>
          <p:cNvSpPr txBox="true"/>
          <p:nvPr/>
        </p:nvSpPr>
        <p:spPr>
          <a:xfrm rot="0">
            <a:off x="14783979" y="6446257"/>
            <a:ext cx="1656011" cy="5378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sz="31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Bebida 3</a:t>
            </a:r>
          </a:p>
        </p:txBody>
      </p:sp>
      <p:sp>
        <p:nvSpPr>
          <p:cNvPr name="TextBox 147" id="147"/>
          <p:cNvSpPr txBox="true"/>
          <p:nvPr/>
        </p:nvSpPr>
        <p:spPr>
          <a:xfrm rot="0">
            <a:off x="14783979" y="7738041"/>
            <a:ext cx="1656011" cy="5378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sz="31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Bebida 4</a:t>
            </a:r>
          </a:p>
        </p:txBody>
      </p:sp>
      <p:sp>
        <p:nvSpPr>
          <p:cNvPr name="TextBox 148" id="148"/>
          <p:cNvSpPr txBox="true"/>
          <p:nvPr/>
        </p:nvSpPr>
        <p:spPr>
          <a:xfrm rot="0">
            <a:off x="14836739" y="9047899"/>
            <a:ext cx="1656011" cy="5378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sz="31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Bebida 5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DAGmCANtsnY</dc:identifier>
  <dcterms:modified xsi:type="dcterms:W3CDTF">2011-08-01T06:04:30Z</dcterms:modified>
  <cp:revision>1</cp:revision>
  <dc:title>Viticole</dc:title>
</cp:coreProperties>
</file>